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9"/>
  </p:notesMasterIdLst>
  <p:handoutMasterIdLst>
    <p:handoutMasterId r:id="rId10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7" r:id="rId21"/>
    <p:sldId id="275" r:id="rId22"/>
    <p:sldId id="276" r:id="rId23"/>
    <p:sldId id="277" r:id="rId24"/>
    <p:sldId id="278" r:id="rId25"/>
    <p:sldId id="279" r:id="rId26"/>
    <p:sldId id="280" r:id="rId27"/>
    <p:sldId id="281" r:id="rId28"/>
    <p:sldId id="298" r:id="rId29"/>
    <p:sldId id="282" r:id="rId30"/>
    <p:sldId id="283" r:id="rId31"/>
    <p:sldId id="284" r:id="rId32"/>
    <p:sldId id="296" r:id="rId33"/>
    <p:sldId id="285" r:id="rId34"/>
    <p:sldId id="286" r:id="rId35"/>
    <p:sldId id="287" r:id="rId36"/>
    <p:sldId id="288" r:id="rId37"/>
    <p:sldId id="300" r:id="rId38"/>
    <p:sldId id="289" r:id="rId39"/>
    <p:sldId id="290" r:id="rId40"/>
    <p:sldId id="301" r:id="rId41"/>
    <p:sldId id="291" r:id="rId42"/>
    <p:sldId id="292" r:id="rId43"/>
    <p:sldId id="293" r:id="rId44"/>
    <p:sldId id="299" r:id="rId45"/>
    <p:sldId id="294" r:id="rId46"/>
    <p:sldId id="302" r:id="rId47"/>
    <p:sldId id="303" r:id="rId48"/>
    <p:sldId id="304" r:id="rId49"/>
    <p:sldId id="305" r:id="rId50"/>
    <p:sldId id="306" r:id="rId51"/>
    <p:sldId id="307" r:id="rId52"/>
    <p:sldId id="308" r:id="rId53"/>
    <p:sldId id="351" r:id="rId54"/>
    <p:sldId id="310" r:id="rId55"/>
    <p:sldId id="311" r:id="rId56"/>
    <p:sldId id="312" r:id="rId57"/>
    <p:sldId id="340" r:id="rId58"/>
    <p:sldId id="342" r:id="rId59"/>
    <p:sldId id="313" r:id="rId60"/>
    <p:sldId id="343" r:id="rId61"/>
    <p:sldId id="314" r:id="rId62"/>
    <p:sldId id="350" r:id="rId63"/>
    <p:sldId id="315" r:id="rId64"/>
    <p:sldId id="344" r:id="rId65"/>
    <p:sldId id="346" r:id="rId66"/>
    <p:sldId id="345" r:id="rId67"/>
    <p:sldId id="316" r:id="rId68"/>
    <p:sldId id="347" r:id="rId69"/>
    <p:sldId id="317" r:id="rId70"/>
    <p:sldId id="348" r:id="rId71"/>
    <p:sldId id="318" r:id="rId72"/>
    <p:sldId id="341" r:id="rId73"/>
    <p:sldId id="319" r:id="rId74"/>
    <p:sldId id="353" r:id="rId75"/>
    <p:sldId id="320" r:id="rId76"/>
    <p:sldId id="321" r:id="rId77"/>
    <p:sldId id="354" r:id="rId78"/>
    <p:sldId id="322" r:id="rId79"/>
    <p:sldId id="323" r:id="rId80"/>
    <p:sldId id="324" r:id="rId81"/>
    <p:sldId id="356" r:id="rId82"/>
    <p:sldId id="325" r:id="rId83"/>
    <p:sldId id="327" r:id="rId84"/>
    <p:sldId id="358" r:id="rId85"/>
    <p:sldId id="331" r:id="rId86"/>
    <p:sldId id="332" r:id="rId87"/>
    <p:sldId id="360" r:id="rId88"/>
    <p:sldId id="333" r:id="rId89"/>
    <p:sldId id="334" r:id="rId90"/>
    <p:sldId id="352" r:id="rId91"/>
    <p:sldId id="335" r:id="rId92"/>
    <p:sldId id="359" r:id="rId93"/>
    <p:sldId id="336" r:id="rId94"/>
    <p:sldId id="337" r:id="rId95"/>
    <p:sldId id="355" r:id="rId96"/>
    <p:sldId id="338" r:id="rId97"/>
    <p:sldId id="339" r:id="rId9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E72AD4E-362A-40FF-A89E-F8920EBC594A}" type="datetimeFigureOut">
              <a:rPr lang="en-US" smtClean="0"/>
              <a:pPr/>
              <a:t>5/30/2010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D80C0E-7171-4131-B697-391EAFFE5A15}"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7A752-00AE-41A7-A3FB-0568CC8A57C0}" type="datetimeFigureOut">
              <a:rPr lang="en-US" smtClean="0"/>
              <a:t>5/31/2010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E0076D-C1E2-45FC-9E86-21CCCD4BDE5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18419A-3CB5-4489-8DAB-5BA0D6CB56B7}" type="slidenum">
              <a:rPr lang="en-US"/>
              <a:pPr/>
              <a:t>84</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089E805-4CC5-48D2-AC12-B1154D64BBEA}" type="datetimeFigureOut">
              <a:rPr lang="en-US" smtClean="0"/>
              <a:pPr/>
              <a:t>5/30/2010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3332A48-A95E-4F12-8B4F-92A91BABB47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9E805-4CC5-48D2-AC12-B1154D64BBEA}" type="datetimeFigureOut">
              <a:rPr lang="en-US" smtClean="0"/>
              <a:pPr/>
              <a:t>5/30/2010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32A48-A95E-4F12-8B4F-92A91BABB47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089E805-4CC5-48D2-AC12-B1154D64BBEA}" type="datetimeFigureOut">
              <a:rPr lang="en-US" smtClean="0"/>
              <a:pPr/>
              <a:t>5/30/2010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32A48-A95E-4F12-8B4F-92A91BABB47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089E805-4CC5-48D2-AC12-B1154D64BBEA}" type="datetimeFigureOut">
              <a:rPr lang="en-US" smtClean="0"/>
              <a:pPr/>
              <a:t>5/30/2010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3332A48-A95E-4F12-8B4F-92A91BABB47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089E805-4CC5-48D2-AC12-B1154D64BBEA}" type="datetimeFigureOut">
              <a:rPr lang="en-US" smtClean="0"/>
              <a:pPr/>
              <a:t>5/30/2010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3332A48-A95E-4F12-8B4F-92A91BABB478}"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089E805-4CC5-48D2-AC12-B1154D64BBEA}" type="datetimeFigureOut">
              <a:rPr lang="en-US" smtClean="0"/>
              <a:pPr/>
              <a:t>5/30/2010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3332A48-A95E-4F12-8B4F-92A91BABB47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089E805-4CC5-48D2-AC12-B1154D64BBEA}" type="datetimeFigureOut">
              <a:rPr lang="en-US" smtClean="0"/>
              <a:pPr/>
              <a:t>5/30/2010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3332A48-A95E-4F12-8B4F-92A91BABB478}"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089E805-4CC5-48D2-AC12-B1154D64BBEA}" type="datetimeFigureOut">
              <a:rPr lang="en-US" smtClean="0"/>
              <a:pPr/>
              <a:t>5/30/2010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32A48-A95E-4F12-8B4F-92A91BABB47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089E805-4CC5-48D2-AC12-B1154D64BBEA}" type="datetimeFigureOut">
              <a:rPr lang="en-US" smtClean="0"/>
              <a:pPr/>
              <a:t>5/30/2010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32A48-A95E-4F12-8B4F-92A91BABB47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089E805-4CC5-48D2-AC12-B1154D64BBEA}" type="datetimeFigureOut">
              <a:rPr lang="en-US" smtClean="0"/>
              <a:pPr/>
              <a:t>5/30/2010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32A48-A95E-4F12-8B4F-92A91BABB47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089E805-4CC5-48D2-AC12-B1154D64BBEA}" type="datetimeFigureOut">
              <a:rPr lang="en-US" smtClean="0"/>
              <a:pPr/>
              <a:t>5/30/2010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3332A48-A95E-4F12-8B4F-92A91BABB478}"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C089E805-4CC5-48D2-AC12-B1154D64BBEA}" type="datetimeFigureOut">
              <a:rPr lang="en-US" smtClean="0"/>
              <a:pPr/>
              <a:t>5/30/2010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3332A48-A95E-4F12-8B4F-92A91BABB478}"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Urinalysis</a:t>
            </a:r>
            <a:endParaRPr lang="en-US" dirty="0"/>
          </a:p>
        </p:txBody>
      </p:sp>
      <p:sp>
        <p:nvSpPr>
          <p:cNvPr id="3" name="Subtitle 2"/>
          <p:cNvSpPr>
            <a:spLocks noGrp="1"/>
          </p:cNvSpPr>
          <p:nvPr>
            <p:ph type="subTitle" idx="1"/>
          </p:nvPr>
        </p:nvSpPr>
        <p:spPr/>
        <p:txBody>
          <a:bodyPr>
            <a:normAutofit/>
          </a:bodyPr>
          <a:lstStyle/>
          <a:p>
            <a:r>
              <a:rPr lang="en-US" sz="1800" dirty="0" smtClean="0"/>
              <a:t>Reference: Laboratory Procedures for Veterinary Technicians 5</a:t>
            </a:r>
            <a:r>
              <a:rPr lang="en-US" sz="1800" baseline="30000" dirty="0" smtClean="0"/>
              <a:t>th</a:t>
            </a:r>
            <a:r>
              <a:rPr lang="en-US" sz="1800" dirty="0" smtClean="0"/>
              <a:t> Ed. (Hendrix, </a:t>
            </a:r>
            <a:r>
              <a:rPr lang="en-US" sz="1800" dirty="0" err="1" smtClean="0"/>
              <a:t>Sirois</a:t>
            </a:r>
            <a:r>
              <a:rPr lang="en-US" sz="1800" dirty="0" smtClean="0"/>
              <a:t>)</a:t>
            </a:r>
            <a:endParaRPr lang="en-US" sz="1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color</a:t>
            </a:r>
            <a:endParaRPr lang="en-US" dirty="0"/>
          </a:p>
        </p:txBody>
      </p:sp>
      <p:sp>
        <p:nvSpPr>
          <p:cNvPr id="3" name="Content Placeholder 2"/>
          <p:cNvSpPr>
            <a:spLocks noGrp="1"/>
          </p:cNvSpPr>
          <p:nvPr>
            <p:ph idx="1"/>
          </p:nvPr>
        </p:nvSpPr>
        <p:spPr/>
        <p:txBody>
          <a:bodyPr/>
          <a:lstStyle/>
          <a:p>
            <a:r>
              <a:rPr lang="en-US" dirty="0" smtClean="0"/>
              <a:t>Yellow-brown, green, or greenish-yellow, foamy urine contains bile pigments</a:t>
            </a:r>
          </a:p>
          <a:p>
            <a:r>
              <a:rPr lang="en-US" dirty="0" smtClean="0"/>
              <a:t>Red or red-brown urine indicates </a:t>
            </a:r>
            <a:r>
              <a:rPr lang="en-US" dirty="0" err="1" smtClean="0"/>
              <a:t>hematuria</a:t>
            </a:r>
            <a:r>
              <a:rPr lang="en-US" dirty="0" smtClean="0"/>
              <a:t> or </a:t>
            </a:r>
            <a:r>
              <a:rPr lang="en-US" dirty="0" err="1" smtClean="0"/>
              <a:t>hemoglobinuria</a:t>
            </a:r>
            <a:endParaRPr lang="en-US" dirty="0" smtClean="0"/>
          </a:p>
          <a:p>
            <a:r>
              <a:rPr lang="en-US" dirty="0" smtClean="0"/>
              <a:t>Brown urine may contain </a:t>
            </a:r>
            <a:r>
              <a:rPr lang="en-US" dirty="0" err="1" smtClean="0"/>
              <a:t>myoglobin</a:t>
            </a:r>
            <a:endParaRPr lang="en-US" dirty="0" smtClean="0"/>
          </a:p>
          <a:p>
            <a:r>
              <a:rPr lang="en-US" dirty="0" smtClean="0"/>
              <a:t>Some drugs may alter urine color</a:t>
            </a:r>
          </a:p>
          <a:p>
            <a:r>
              <a:rPr lang="en-US" dirty="0" smtClean="0"/>
              <a:t>Evaluate urine for color in a clear plastic or glass container against a white background.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Clarity/transparency</a:t>
            </a:r>
            <a:endParaRPr lang="en-US" dirty="0"/>
          </a:p>
        </p:txBody>
      </p:sp>
      <p:sp>
        <p:nvSpPr>
          <p:cNvPr id="3" name="Content Placeholder 2"/>
          <p:cNvSpPr>
            <a:spLocks noGrp="1"/>
          </p:cNvSpPr>
          <p:nvPr>
            <p:ph idx="1"/>
          </p:nvPr>
        </p:nvSpPr>
        <p:spPr/>
        <p:txBody>
          <a:bodyPr>
            <a:normAutofit/>
          </a:bodyPr>
          <a:lstStyle/>
          <a:p>
            <a:r>
              <a:rPr lang="en-US" dirty="0" smtClean="0"/>
              <a:t>In most species, freshly voided urine is transparent or clear</a:t>
            </a:r>
          </a:p>
          <a:p>
            <a:pPr lvl="1"/>
            <a:r>
              <a:rPr lang="en-US" dirty="0" smtClean="0"/>
              <a:t>Normal equine urine is cloudy; rabbit urine = milky</a:t>
            </a:r>
          </a:p>
          <a:p>
            <a:r>
              <a:rPr lang="en-US" dirty="0" smtClean="0"/>
              <a:t>When observing urine for degree of transparency, place it against a </a:t>
            </a:r>
            <a:r>
              <a:rPr lang="en-US" dirty="0" err="1" smtClean="0"/>
              <a:t>letterprint</a:t>
            </a:r>
            <a:r>
              <a:rPr lang="en-US" dirty="0" smtClean="0"/>
              <a:t> background.</a:t>
            </a:r>
          </a:p>
          <a:p>
            <a:r>
              <a:rPr lang="en-US" dirty="0" smtClean="0"/>
              <a:t>Transparency is noted as clear, slightly cloudy, cloudy, or turbid (flocculent)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Clarity/transparency	</a:t>
            </a:r>
            <a:endParaRPr lang="en-US" dirty="0"/>
          </a:p>
        </p:txBody>
      </p:sp>
      <p:sp>
        <p:nvSpPr>
          <p:cNvPr id="3" name="Content Placeholder 2"/>
          <p:cNvSpPr>
            <a:spLocks noGrp="1"/>
          </p:cNvSpPr>
          <p:nvPr>
            <p:ph idx="1"/>
          </p:nvPr>
        </p:nvSpPr>
        <p:spPr/>
        <p:txBody>
          <a:bodyPr>
            <a:normAutofit lnSpcReduction="10000"/>
          </a:bodyPr>
          <a:lstStyle/>
          <a:p>
            <a:r>
              <a:rPr lang="en-US" dirty="0" smtClean="0"/>
              <a:t>Urine may become cloudy while standing because of bacterial multiplication or crystal formation</a:t>
            </a:r>
          </a:p>
          <a:p>
            <a:r>
              <a:rPr lang="en-US" dirty="0" smtClean="0"/>
              <a:t>Substances that cause urine to be cloudy include: RBCs, WBCs, epithelial cells, casts, crystals, mucus, fat, and bacteria</a:t>
            </a:r>
          </a:p>
          <a:p>
            <a:r>
              <a:rPr lang="en-US" dirty="0" smtClean="0"/>
              <a:t>Other causes of turbidity can include contaminants from the collection container or surface and contamination with feces.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Odor</a:t>
            </a:r>
            <a:endParaRPr lang="en-US" dirty="0"/>
          </a:p>
        </p:txBody>
      </p:sp>
      <p:sp>
        <p:nvSpPr>
          <p:cNvPr id="3" name="Content Placeholder 2"/>
          <p:cNvSpPr>
            <a:spLocks noGrp="1"/>
          </p:cNvSpPr>
          <p:nvPr>
            <p:ph idx="1"/>
          </p:nvPr>
        </p:nvSpPr>
        <p:spPr>
          <a:xfrm>
            <a:off x="304800" y="1371600"/>
            <a:ext cx="8686800" cy="4525963"/>
          </a:xfrm>
        </p:spPr>
        <p:txBody>
          <a:bodyPr>
            <a:noAutofit/>
          </a:bodyPr>
          <a:lstStyle/>
          <a:p>
            <a:r>
              <a:rPr lang="en-US" dirty="0" smtClean="0"/>
              <a:t>Normal urine has a distinctive odor that varies among species</a:t>
            </a:r>
          </a:p>
          <a:p>
            <a:r>
              <a:rPr lang="en-US" dirty="0" smtClean="0"/>
              <a:t>Urine of male cats, goats, and pigs has a strong odor</a:t>
            </a:r>
          </a:p>
          <a:p>
            <a:r>
              <a:rPr lang="en-US" dirty="0" smtClean="0"/>
              <a:t>An ammonia odor may occur with cystitis caused by bacteria that produce </a:t>
            </a:r>
            <a:r>
              <a:rPr lang="en-US" dirty="0" err="1" smtClean="0"/>
              <a:t>urease</a:t>
            </a:r>
            <a:r>
              <a:rPr lang="en-US" dirty="0" smtClean="0"/>
              <a:t> </a:t>
            </a:r>
            <a:r>
              <a:rPr lang="en-US" i="1" dirty="0" smtClean="0"/>
              <a:t>(Proteus spp. </a:t>
            </a:r>
            <a:r>
              <a:rPr lang="en-US" dirty="0" smtClean="0"/>
              <a:t>or </a:t>
            </a:r>
            <a:r>
              <a:rPr lang="en-US" i="1" dirty="0" smtClean="0"/>
              <a:t>Staphylococcus spp.)</a:t>
            </a:r>
            <a:endParaRPr lang="en-US" dirty="0" smtClean="0"/>
          </a:p>
          <a:p>
            <a:r>
              <a:rPr lang="en-US" dirty="0" smtClean="0"/>
              <a:t>Samples left standing at room temp. may develop an ammonia odor from bacterial growth</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odor</a:t>
            </a:r>
            <a:endParaRPr lang="en-US" dirty="0"/>
          </a:p>
        </p:txBody>
      </p:sp>
      <p:sp>
        <p:nvSpPr>
          <p:cNvPr id="3" name="Content Placeholder 2"/>
          <p:cNvSpPr>
            <a:spLocks noGrp="1"/>
          </p:cNvSpPr>
          <p:nvPr>
            <p:ph idx="1"/>
          </p:nvPr>
        </p:nvSpPr>
        <p:spPr/>
        <p:txBody>
          <a:bodyPr/>
          <a:lstStyle/>
          <a:p>
            <a:r>
              <a:rPr lang="en-US" dirty="0" smtClean="0"/>
              <a:t>A characteristic sweet or fruity odor to urine indicates </a:t>
            </a:r>
            <a:r>
              <a:rPr lang="en-US" dirty="0" err="1" smtClean="0"/>
              <a:t>ketones</a:t>
            </a:r>
            <a:r>
              <a:rPr lang="en-US" dirty="0" smtClean="0"/>
              <a:t> and is most commonly found with:</a:t>
            </a:r>
          </a:p>
          <a:p>
            <a:pPr lvl="1"/>
            <a:r>
              <a:rPr lang="en-US" dirty="0" smtClean="0"/>
              <a:t>Diabetes mellitus</a:t>
            </a:r>
          </a:p>
          <a:p>
            <a:pPr lvl="1"/>
            <a:r>
              <a:rPr lang="en-US" dirty="0" smtClean="0"/>
              <a:t>Ketosis in cows</a:t>
            </a:r>
          </a:p>
          <a:p>
            <a:pPr lvl="1"/>
            <a:r>
              <a:rPr lang="en-US" dirty="0" smtClean="0"/>
              <a:t>Pregnancy disease in </a:t>
            </a:r>
            <a:r>
              <a:rPr lang="en-US" dirty="0" smtClean="0"/>
              <a:t>sheep </a:t>
            </a:r>
          </a:p>
          <a:p>
            <a:pPr lvl="2"/>
            <a:r>
              <a:rPr lang="en-US" dirty="0" err="1" smtClean="0"/>
              <a:t>postparturent</a:t>
            </a:r>
            <a:r>
              <a:rPr lang="en-US" dirty="0" smtClean="0"/>
              <a:t> ketosis, </a:t>
            </a:r>
            <a:r>
              <a:rPr lang="en-US" dirty="0" err="1" smtClean="0"/>
              <a:t>eclampsia</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gravity</a:t>
            </a:r>
            <a:endParaRPr lang="en-US" dirty="0"/>
          </a:p>
        </p:txBody>
      </p:sp>
      <p:sp>
        <p:nvSpPr>
          <p:cNvPr id="3" name="Content Placeholder 2"/>
          <p:cNvSpPr>
            <a:spLocks noGrp="1"/>
          </p:cNvSpPr>
          <p:nvPr>
            <p:ph idx="1"/>
          </p:nvPr>
        </p:nvSpPr>
        <p:spPr/>
        <p:txBody>
          <a:bodyPr>
            <a:normAutofit lnSpcReduction="10000"/>
          </a:bodyPr>
          <a:lstStyle/>
          <a:p>
            <a:r>
              <a:rPr lang="en-US" dirty="0" err="1" smtClean="0"/>
              <a:t>SpG</a:t>
            </a:r>
            <a:r>
              <a:rPr lang="en-US" dirty="0" smtClean="0"/>
              <a:t> = weight (density) of a quantity of liquid compared with that of an equal amount of distilled water.</a:t>
            </a:r>
          </a:p>
          <a:p>
            <a:r>
              <a:rPr lang="en-US" dirty="0" smtClean="0"/>
              <a:t>Number and molecular weight of dissolved solutes determine </a:t>
            </a:r>
            <a:r>
              <a:rPr lang="en-US" dirty="0" err="1" smtClean="0"/>
              <a:t>SpG</a:t>
            </a:r>
            <a:r>
              <a:rPr lang="en-US" dirty="0" smtClean="0"/>
              <a:t> of urine.</a:t>
            </a:r>
          </a:p>
          <a:p>
            <a:r>
              <a:rPr lang="en-US" dirty="0" err="1" smtClean="0"/>
              <a:t>SpG</a:t>
            </a:r>
            <a:r>
              <a:rPr lang="en-US" dirty="0" smtClean="0"/>
              <a:t> may be determined before or after centrifugation because the particles that settle during centrifugation have little or no effect on </a:t>
            </a:r>
            <a:r>
              <a:rPr lang="en-US" dirty="0" err="1" smtClean="0"/>
              <a:t>SpG</a:t>
            </a:r>
            <a:r>
              <a:rPr lang="en-US" dirty="0" smtClean="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gravity</a:t>
            </a:r>
            <a:endParaRPr lang="en-US" dirty="0"/>
          </a:p>
        </p:txBody>
      </p:sp>
      <p:sp>
        <p:nvSpPr>
          <p:cNvPr id="3" name="Content Placeholder 2"/>
          <p:cNvSpPr>
            <a:spLocks noGrp="1"/>
          </p:cNvSpPr>
          <p:nvPr>
            <p:ph idx="1"/>
          </p:nvPr>
        </p:nvSpPr>
        <p:spPr/>
        <p:txBody>
          <a:bodyPr/>
          <a:lstStyle/>
          <a:p>
            <a:r>
              <a:rPr lang="en-US" dirty="0" smtClean="0"/>
              <a:t>If urine is turbid, best to centrifuge and then use </a:t>
            </a:r>
            <a:r>
              <a:rPr lang="en-US" dirty="0" err="1" smtClean="0"/>
              <a:t>supernatent</a:t>
            </a:r>
            <a:r>
              <a:rPr lang="en-US" dirty="0" smtClean="0"/>
              <a:t> to determine </a:t>
            </a:r>
            <a:r>
              <a:rPr lang="en-US" dirty="0" err="1" smtClean="0"/>
              <a:t>SpG</a:t>
            </a:r>
            <a:r>
              <a:rPr lang="en-US" dirty="0" smtClean="0"/>
              <a:t>.</a:t>
            </a:r>
          </a:p>
          <a:p>
            <a:r>
              <a:rPr lang="en-US" dirty="0" err="1" smtClean="0"/>
              <a:t>SpG</a:t>
            </a:r>
            <a:r>
              <a:rPr lang="en-US" dirty="0" smtClean="0"/>
              <a:t> of normal urine = variable; depends on:</a:t>
            </a:r>
          </a:p>
          <a:p>
            <a:pPr lvl="1"/>
            <a:r>
              <a:rPr lang="en-US" dirty="0" smtClean="0"/>
              <a:t>Eating and drinking habits</a:t>
            </a:r>
          </a:p>
          <a:p>
            <a:pPr lvl="1"/>
            <a:r>
              <a:rPr lang="en-US" dirty="0" smtClean="0"/>
              <a:t>Environmental temperature</a:t>
            </a:r>
          </a:p>
          <a:p>
            <a:pPr lvl="1"/>
            <a:r>
              <a:rPr lang="en-US" dirty="0" smtClean="0"/>
              <a:t>Time of sample collection</a:t>
            </a:r>
          </a:p>
          <a:p>
            <a:r>
              <a:rPr lang="en-US" dirty="0" smtClean="0"/>
              <a:t>Early morning, mid-urination sample tends to be most concentrated.</a:t>
            </a:r>
          </a:p>
          <a:p>
            <a:pPr lvl="1"/>
            <a:endParaRPr lang="en-US" dirty="0" smtClean="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gravity</a:t>
            </a:r>
            <a:endParaRPr lang="en-US" dirty="0"/>
          </a:p>
        </p:txBody>
      </p:sp>
      <p:sp>
        <p:nvSpPr>
          <p:cNvPr id="3" name="Content Placeholder 2"/>
          <p:cNvSpPr>
            <a:spLocks noGrp="1"/>
          </p:cNvSpPr>
          <p:nvPr>
            <p:ph idx="1"/>
          </p:nvPr>
        </p:nvSpPr>
        <p:spPr/>
        <p:txBody>
          <a:bodyPr/>
          <a:lstStyle/>
          <a:p>
            <a:r>
              <a:rPr lang="en-US" dirty="0" smtClean="0"/>
              <a:t>Interpretation of urine </a:t>
            </a:r>
            <a:r>
              <a:rPr lang="en-US" dirty="0" err="1" smtClean="0"/>
              <a:t>spG</a:t>
            </a:r>
            <a:r>
              <a:rPr lang="en-US" dirty="0" smtClean="0"/>
              <a:t> yields information on hydration status and the ability of the kidneys to concentrate or dilute urine.</a:t>
            </a:r>
          </a:p>
          <a:p>
            <a:r>
              <a:rPr lang="en-US" dirty="0" smtClean="0"/>
              <a:t>Most commonly determined by refractometer</a:t>
            </a:r>
          </a:p>
          <a:p>
            <a:r>
              <a:rPr lang="en-US" dirty="0" smtClean="0"/>
              <a:t>Reagent strips = least reliable method</a:t>
            </a:r>
          </a:p>
          <a:p>
            <a:r>
              <a:rPr lang="en-US" dirty="0" smtClean="0"/>
              <a:t>Normal ranges:</a:t>
            </a:r>
          </a:p>
          <a:p>
            <a:pPr lvl="1"/>
            <a:r>
              <a:rPr lang="en-US" dirty="0" smtClean="0"/>
              <a:t>Dog = 1.001 – 1.060 (1.025)</a:t>
            </a:r>
          </a:p>
          <a:p>
            <a:pPr lvl="1"/>
            <a:r>
              <a:rPr lang="en-US" dirty="0" smtClean="0"/>
              <a:t>Cat = 1.001 – 1.080 (1.030)</a:t>
            </a:r>
          </a:p>
          <a:p>
            <a:pPr>
              <a:buNone/>
            </a:pPr>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Specific gravity	</a:t>
            </a:r>
            <a:endParaRPr lang="en-US" dirty="0"/>
          </a:p>
        </p:txBody>
      </p:sp>
      <p:sp>
        <p:nvSpPr>
          <p:cNvPr id="3" name="Content Placeholder 2"/>
          <p:cNvSpPr>
            <a:spLocks noGrp="1"/>
          </p:cNvSpPr>
          <p:nvPr>
            <p:ph idx="1"/>
          </p:nvPr>
        </p:nvSpPr>
        <p:spPr/>
        <p:txBody>
          <a:bodyPr>
            <a:normAutofit lnSpcReduction="10000"/>
          </a:bodyPr>
          <a:lstStyle/>
          <a:p>
            <a:r>
              <a:rPr lang="en-US" dirty="0" smtClean="0"/>
              <a:t>Increased </a:t>
            </a:r>
            <a:r>
              <a:rPr lang="en-US" dirty="0" err="1" smtClean="0"/>
              <a:t>spG</a:t>
            </a:r>
            <a:r>
              <a:rPr lang="en-US" dirty="0" smtClean="0"/>
              <a:t> is seen with decreased water intake, increased fluid loss through sources other than urination (e.g. sweating, panting, diarrhea), and increased excretion of urine solutes.</a:t>
            </a:r>
          </a:p>
          <a:p>
            <a:r>
              <a:rPr lang="en-US" dirty="0" smtClean="0"/>
              <a:t>Decreased </a:t>
            </a:r>
            <a:r>
              <a:rPr lang="en-US" dirty="0" err="1" smtClean="0"/>
              <a:t>spG</a:t>
            </a:r>
            <a:r>
              <a:rPr lang="en-US" dirty="0" smtClean="0"/>
              <a:t> is seen in diseases in which the kidneys cannot </a:t>
            </a:r>
            <a:r>
              <a:rPr lang="en-US" dirty="0" err="1" smtClean="0"/>
              <a:t>resorb</a:t>
            </a:r>
            <a:r>
              <a:rPr lang="en-US" dirty="0" smtClean="0"/>
              <a:t> water and with increased fluid intake, such as </a:t>
            </a:r>
            <a:r>
              <a:rPr lang="en-US" dirty="0" err="1" smtClean="0"/>
              <a:t>polydipsia</a:t>
            </a:r>
            <a:r>
              <a:rPr lang="en-US" dirty="0" smtClean="0"/>
              <a:t> or excessive fluid administration.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Chemical properties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Testing for various chemical constituents of urine is performed with </a:t>
            </a:r>
            <a:r>
              <a:rPr lang="en-US" u="sng" dirty="0" smtClean="0"/>
              <a:t>reagent strips</a:t>
            </a:r>
            <a:r>
              <a:rPr lang="en-US" dirty="0" smtClean="0"/>
              <a:t> impregnated with appropriate chemicals or reagent tablets.</a:t>
            </a:r>
          </a:p>
          <a:p>
            <a:r>
              <a:rPr lang="en-US" dirty="0" smtClean="0"/>
              <a:t>Be aware of expiration dates</a:t>
            </a:r>
          </a:p>
          <a:p>
            <a:r>
              <a:rPr lang="en-US" dirty="0" smtClean="0"/>
              <a:t>Some reagent strips test for numerous constituents simultaneously; others exist for individual tests</a:t>
            </a:r>
          </a:p>
          <a:p>
            <a:r>
              <a:rPr lang="en-US" dirty="0" smtClean="0"/>
              <a:t>Urine is added to reagent strip via pipette or the strips are dipped in the urine sample and color changes are noted at specific intervals.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Quality Assurance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Label samples immediately after collection and perform u/a as soon as possible.</a:t>
            </a:r>
          </a:p>
          <a:p>
            <a:r>
              <a:rPr lang="en-US" dirty="0" smtClean="0"/>
              <a:t>Keep reagent strips and tablets in tightly sealed bottles; replace outdated reagents with fresh reagents.</a:t>
            </a:r>
          </a:p>
          <a:p>
            <a:r>
              <a:rPr lang="en-US" dirty="0" smtClean="0"/>
              <a:t>Controls are available to verify strange results.</a:t>
            </a:r>
          </a:p>
          <a:p>
            <a:r>
              <a:rPr lang="en-US" dirty="0" smtClean="0"/>
              <a:t>U/a report should include patient information, collection technique, date and time collected, method of preservation (if used) and complete results.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Reagent strips</a:t>
            </a:r>
            <a:endParaRPr lang="en-US" dirty="0"/>
          </a:p>
        </p:txBody>
      </p:sp>
      <p:pic>
        <p:nvPicPr>
          <p:cNvPr id="2050" name="Picture 2"/>
          <p:cNvPicPr>
            <a:picLocks noGrp="1" noChangeAspect="1" noChangeArrowheads="1"/>
          </p:cNvPicPr>
          <p:nvPr>
            <p:ph sz="half" idx="1"/>
          </p:nvPr>
        </p:nvPicPr>
        <p:blipFill>
          <a:blip r:embed="rId2" cstate="print"/>
          <a:stretch>
            <a:fillRect/>
          </a:stretch>
        </p:blipFill>
        <p:spPr bwMode="auto">
          <a:xfrm>
            <a:off x="1223962" y="2533650"/>
            <a:ext cx="2352675" cy="2857500"/>
          </a:xfrm>
          <a:prstGeom prst="rect">
            <a:avLst/>
          </a:prstGeom>
          <a:noFill/>
          <a:ln w="9525">
            <a:noFill/>
            <a:miter lim="800000"/>
            <a:headEnd/>
            <a:tailEnd/>
          </a:ln>
        </p:spPr>
      </p:pic>
      <p:pic>
        <p:nvPicPr>
          <p:cNvPr id="2051" name="Picture 3"/>
          <p:cNvPicPr>
            <a:picLocks noGrp="1" noChangeAspect="1" noChangeArrowheads="1"/>
          </p:cNvPicPr>
          <p:nvPr>
            <p:ph sz="half" idx="2"/>
          </p:nvPr>
        </p:nvPicPr>
        <p:blipFill>
          <a:blip r:embed="rId3" cstate="print"/>
          <a:srcRect/>
          <a:stretch>
            <a:fillRect/>
          </a:stretch>
        </p:blipFill>
        <p:spPr bwMode="auto">
          <a:xfrm>
            <a:off x="5033962" y="2576512"/>
            <a:ext cx="3571875" cy="2771775"/>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 </a:t>
            </a:r>
            <a:endParaRPr lang="en-US" dirty="0"/>
          </a:p>
        </p:txBody>
      </p:sp>
      <p:sp>
        <p:nvSpPr>
          <p:cNvPr id="3" name="Content Placeholder 2"/>
          <p:cNvSpPr>
            <a:spLocks noGrp="1"/>
          </p:cNvSpPr>
          <p:nvPr>
            <p:ph idx="1"/>
          </p:nvPr>
        </p:nvSpPr>
        <p:spPr/>
        <p:txBody>
          <a:bodyPr>
            <a:normAutofit lnSpcReduction="10000"/>
          </a:bodyPr>
          <a:lstStyle/>
          <a:p>
            <a:r>
              <a:rPr lang="en-US" dirty="0" smtClean="0"/>
              <a:t>pH is a measure of hydrogen ion concentration</a:t>
            </a:r>
          </a:p>
          <a:p>
            <a:r>
              <a:rPr lang="en-US" dirty="0" smtClean="0"/>
              <a:t>Above 7.0 = alkaline; below 7.0 = acidic</a:t>
            </a:r>
          </a:p>
          <a:p>
            <a:r>
              <a:rPr lang="en-US" dirty="0" smtClean="0"/>
              <a:t>Normal pH (dog and cat) = 6-7</a:t>
            </a:r>
          </a:p>
          <a:p>
            <a:r>
              <a:rPr lang="en-US" dirty="0" smtClean="0"/>
              <a:t>If too acidic or too alkaline, specific crystals or </a:t>
            </a:r>
            <a:r>
              <a:rPr lang="en-US" dirty="0" err="1" smtClean="0"/>
              <a:t>uroliths</a:t>
            </a:r>
            <a:r>
              <a:rPr lang="en-US" dirty="0" smtClean="0"/>
              <a:t> can form</a:t>
            </a:r>
          </a:p>
          <a:p>
            <a:r>
              <a:rPr lang="en-US" dirty="0" smtClean="0"/>
              <a:t>pH of samples left standing open at room temp. tends to increase from loss of CO</a:t>
            </a:r>
            <a:r>
              <a:rPr lang="en-US" baseline="-25000" dirty="0" smtClean="0"/>
              <a:t>2</a:t>
            </a:r>
          </a:p>
          <a:p>
            <a:pPr lvl="1"/>
            <a:r>
              <a:rPr lang="en-US" dirty="0" smtClean="0"/>
              <a:t>Delays in reading reaction may lead to color changes and false readings</a:t>
            </a:r>
          </a:p>
          <a:p>
            <a:pPr>
              <a:buNone/>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en-US" dirty="0"/>
          </a:p>
        </p:txBody>
      </p:sp>
      <p:sp>
        <p:nvSpPr>
          <p:cNvPr id="3" name="Content Placeholder 2"/>
          <p:cNvSpPr>
            <a:spLocks noGrp="1"/>
          </p:cNvSpPr>
          <p:nvPr>
            <p:ph idx="1"/>
          </p:nvPr>
        </p:nvSpPr>
        <p:spPr/>
        <p:txBody>
          <a:bodyPr/>
          <a:lstStyle/>
          <a:p>
            <a:r>
              <a:rPr lang="en-US" dirty="0" smtClean="0"/>
              <a:t>pH of a healthy animal’s urine depends largely on diet.</a:t>
            </a:r>
          </a:p>
          <a:p>
            <a:r>
              <a:rPr lang="en-US" dirty="0" smtClean="0"/>
              <a:t>Alkaline urine usually found in animals on plant diets; high-protein cereal diets or diets of animal origin cause acidic urine.</a:t>
            </a:r>
          </a:p>
          <a:p>
            <a:r>
              <a:rPr lang="en-US" dirty="0" smtClean="0"/>
              <a:t>Herbivores normally have alkaline urine; carnivores acidic urine; omnivores either acidic or alkaline depending on what was ingested.</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p:txBody>
          <a:bodyPr/>
          <a:lstStyle/>
          <a:p>
            <a:r>
              <a:rPr lang="en-US" dirty="0" smtClean="0"/>
              <a:t>Usually absent or present only in trace amounts in normal urine obtained by </a:t>
            </a:r>
            <a:r>
              <a:rPr lang="en-US" dirty="0" err="1" smtClean="0"/>
              <a:t>catherization</a:t>
            </a:r>
            <a:r>
              <a:rPr lang="en-US" dirty="0" smtClean="0"/>
              <a:t> or </a:t>
            </a:r>
            <a:r>
              <a:rPr lang="en-US" dirty="0" err="1" smtClean="0"/>
              <a:t>cystocentesis</a:t>
            </a:r>
            <a:endParaRPr lang="en-US" dirty="0" smtClean="0"/>
          </a:p>
          <a:p>
            <a:r>
              <a:rPr lang="en-US" dirty="0" smtClean="0"/>
              <a:t>Voided samples or those obtained by expressing the bladder may contain small amount of protein resulting from secretions that may contaminate urine during its passage along the urinary tract.</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p:txBody>
          <a:bodyPr/>
          <a:lstStyle/>
          <a:p>
            <a:r>
              <a:rPr lang="en-US" dirty="0" smtClean="0"/>
              <a:t>Trauma to urinary tract from </a:t>
            </a:r>
            <a:r>
              <a:rPr lang="en-US" dirty="0" err="1" smtClean="0"/>
              <a:t>cystocentesis</a:t>
            </a:r>
            <a:r>
              <a:rPr lang="en-US" dirty="0" smtClean="0"/>
              <a:t>, catheterization, or bladder expression may cause sufficient bleeding to cause a trace of protein in the urine.</a:t>
            </a:r>
          </a:p>
          <a:p>
            <a:r>
              <a:rPr lang="en-US" dirty="0" smtClean="0"/>
              <a:t>Protein levels in urine can be measured by reagent test strips, </a:t>
            </a:r>
            <a:r>
              <a:rPr lang="en-US" dirty="0" err="1" smtClean="0"/>
              <a:t>sulfosalicyclic</a:t>
            </a:r>
            <a:r>
              <a:rPr lang="en-US" dirty="0" smtClean="0"/>
              <a:t> acid turbidity test, and urine protein/</a:t>
            </a:r>
            <a:r>
              <a:rPr lang="en-US" dirty="0" err="1" smtClean="0"/>
              <a:t>creatine</a:t>
            </a:r>
            <a:r>
              <a:rPr lang="en-US" dirty="0" smtClean="0"/>
              <a:t> ratio (UPC).</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Reagent strips (dipsticks) measure protein by progressive color changes on the reaction pad.</a:t>
            </a:r>
          </a:p>
          <a:p>
            <a:pPr lvl="1"/>
            <a:r>
              <a:rPr lang="en-US" dirty="0" smtClean="0"/>
              <a:t>Primarily detect albumin</a:t>
            </a:r>
          </a:p>
          <a:p>
            <a:pPr lvl="1"/>
            <a:r>
              <a:rPr lang="en-US" dirty="0" smtClean="0"/>
              <a:t>False positive results may occur in alkaline urine depending on diet, urinary tract infection, or urine retention (urethral obstruction)</a:t>
            </a:r>
          </a:p>
          <a:p>
            <a:r>
              <a:rPr lang="en-US" dirty="0" smtClean="0"/>
              <a:t>UPC ratio can help confirm significant amounts of protein in urine</a:t>
            </a:r>
          </a:p>
          <a:p>
            <a:pPr lvl="1"/>
            <a:r>
              <a:rPr lang="en-US" dirty="0" smtClean="0"/>
              <a:t>Sample is centrifuged and </a:t>
            </a:r>
            <a:r>
              <a:rPr lang="en-US" dirty="0" err="1" smtClean="0"/>
              <a:t>supernatent</a:t>
            </a:r>
            <a:r>
              <a:rPr lang="en-US" dirty="0" smtClean="0"/>
              <a:t> is used</a:t>
            </a:r>
          </a:p>
          <a:p>
            <a:pPr lvl="1"/>
            <a:r>
              <a:rPr lang="en-US" dirty="0" smtClean="0"/>
              <a:t>Ratio is </a:t>
            </a:r>
            <a:r>
              <a:rPr lang="en-US" dirty="0" smtClean="0"/>
              <a:t>obtained </a:t>
            </a:r>
            <a:r>
              <a:rPr lang="en-US" dirty="0" smtClean="0"/>
              <a:t>by dividing protein concentration by </a:t>
            </a:r>
            <a:r>
              <a:rPr lang="en-US" dirty="0" err="1" smtClean="0"/>
              <a:t>creatinine</a:t>
            </a:r>
            <a:r>
              <a:rPr lang="en-US" dirty="0" smtClean="0"/>
              <a:t> concentration</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a:xfrm>
            <a:off x="304800" y="1554162"/>
            <a:ext cx="8686800" cy="5075238"/>
          </a:xfrm>
        </p:spPr>
        <p:txBody>
          <a:bodyPr>
            <a:normAutofit lnSpcReduction="10000"/>
          </a:bodyPr>
          <a:lstStyle/>
          <a:p>
            <a:r>
              <a:rPr lang="en-US" dirty="0" smtClean="0"/>
              <a:t>Very dilute urine can yield false-negative because the concentration may be below the sensitivity of the testing method.</a:t>
            </a:r>
          </a:p>
          <a:p>
            <a:r>
              <a:rPr lang="en-US" dirty="0" smtClean="0"/>
              <a:t>Transient </a:t>
            </a:r>
            <a:r>
              <a:rPr lang="en-US" dirty="0" err="1" smtClean="0"/>
              <a:t>proteinuria</a:t>
            </a:r>
            <a:r>
              <a:rPr lang="en-US" dirty="0" smtClean="0"/>
              <a:t> may result from a temporary increase in </a:t>
            </a:r>
            <a:r>
              <a:rPr lang="en-US" dirty="0" err="1" smtClean="0"/>
              <a:t>glomerular</a:t>
            </a:r>
            <a:r>
              <a:rPr lang="en-US" dirty="0" smtClean="0"/>
              <a:t> permeability, allowing excessive protein to enter filtrate</a:t>
            </a:r>
          </a:p>
          <a:p>
            <a:pPr lvl="1"/>
            <a:r>
              <a:rPr lang="en-US" dirty="0" smtClean="0"/>
              <a:t>May be found with muscle exertion, emotional stress, or convulsions</a:t>
            </a:r>
          </a:p>
          <a:p>
            <a:pPr lvl="1"/>
            <a:r>
              <a:rPr lang="en-US" dirty="0" smtClean="0"/>
              <a:t>Occasionally a small amount of urine protein is found after parturition, during the first few days of life, and during estrus.</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protein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 most cases, </a:t>
            </a:r>
            <a:r>
              <a:rPr lang="en-US" dirty="0" err="1" smtClean="0"/>
              <a:t>proteinuria</a:t>
            </a:r>
            <a:r>
              <a:rPr lang="en-US" dirty="0" smtClean="0"/>
              <a:t> indicates disease of urinary tract, especially the kidneys</a:t>
            </a:r>
          </a:p>
          <a:p>
            <a:r>
              <a:rPr lang="en-US" dirty="0" smtClean="0"/>
              <a:t>Multiple myeloma, a cancer of plasma cells, may produce large quantities of </a:t>
            </a:r>
            <a:r>
              <a:rPr lang="en-US" dirty="0" smtClean="0"/>
              <a:t>protein</a:t>
            </a:r>
            <a:endParaRPr lang="en-US" dirty="0" smtClean="0"/>
          </a:p>
          <a:p>
            <a:r>
              <a:rPr lang="en-US" dirty="0" err="1" smtClean="0"/>
              <a:t>Proteinuria</a:t>
            </a:r>
            <a:r>
              <a:rPr lang="en-US" dirty="0" smtClean="0"/>
              <a:t> of renal origin may be caused by trauma, tumors, renal infarcts, or necrosis from drugs and chemicals such as sulfonamides, lead, mercury, arsenic, and ether</a:t>
            </a:r>
          </a:p>
          <a:p>
            <a:r>
              <a:rPr lang="en-US" dirty="0" smtClean="0"/>
              <a:t>Inflammation of the urinary or genital tract may cause </a:t>
            </a:r>
            <a:r>
              <a:rPr lang="en-US" dirty="0" err="1" smtClean="0"/>
              <a:t>proteinuria</a:t>
            </a:r>
            <a:r>
              <a:rPr lang="en-US" dirty="0" smtClean="0"/>
              <a:t> (also with traumatic catheterization or bladder expression)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Proteinuria</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3014662" y="2031206"/>
            <a:ext cx="3267075" cy="35718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	</a:t>
            </a:r>
            <a:endParaRPr lang="en-US" dirty="0"/>
          </a:p>
        </p:txBody>
      </p:sp>
      <p:sp>
        <p:nvSpPr>
          <p:cNvPr id="3" name="Content Placeholder 2"/>
          <p:cNvSpPr>
            <a:spLocks noGrp="1"/>
          </p:cNvSpPr>
          <p:nvPr>
            <p:ph idx="1"/>
          </p:nvPr>
        </p:nvSpPr>
        <p:spPr/>
        <p:txBody>
          <a:bodyPr/>
          <a:lstStyle/>
          <a:p>
            <a:r>
              <a:rPr lang="en-US" dirty="0" smtClean="0"/>
              <a:t>Presence of glucose in urine is known as </a:t>
            </a:r>
            <a:r>
              <a:rPr lang="en-US" dirty="0" err="1" smtClean="0"/>
              <a:t>glucosuria</a:t>
            </a:r>
            <a:r>
              <a:rPr lang="en-US" dirty="0" smtClean="0"/>
              <a:t> or </a:t>
            </a:r>
            <a:r>
              <a:rPr lang="en-US" dirty="0" err="1" smtClean="0"/>
              <a:t>glycosuria</a:t>
            </a:r>
            <a:endParaRPr lang="en-US" dirty="0" smtClean="0"/>
          </a:p>
          <a:p>
            <a:r>
              <a:rPr lang="en-US" dirty="0" smtClean="0"/>
              <a:t>Glucose is filtered through the </a:t>
            </a:r>
            <a:r>
              <a:rPr lang="en-US" dirty="0" err="1" smtClean="0"/>
              <a:t>glomerulus</a:t>
            </a:r>
            <a:r>
              <a:rPr lang="en-US" dirty="0" smtClean="0"/>
              <a:t> and </a:t>
            </a:r>
            <a:r>
              <a:rPr lang="en-US" dirty="0" err="1" smtClean="0"/>
              <a:t>resorbed</a:t>
            </a:r>
            <a:r>
              <a:rPr lang="en-US" dirty="0" smtClean="0"/>
              <a:t> by the kidney tubules</a:t>
            </a:r>
          </a:p>
          <a:p>
            <a:r>
              <a:rPr lang="en-US" dirty="0" err="1" smtClean="0"/>
              <a:t>Glucosuria</a:t>
            </a:r>
            <a:r>
              <a:rPr lang="en-US" dirty="0" smtClean="0"/>
              <a:t> usually does not occur in normal animals unless the blood glucose level exceeds the renal threshold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storage and handling	</a:t>
            </a:r>
            <a:endParaRPr lang="en-US" dirty="0"/>
          </a:p>
        </p:txBody>
      </p:sp>
      <p:sp>
        <p:nvSpPr>
          <p:cNvPr id="3" name="Content Placeholder 2"/>
          <p:cNvSpPr>
            <a:spLocks noGrp="1"/>
          </p:cNvSpPr>
          <p:nvPr>
            <p:ph idx="1"/>
          </p:nvPr>
        </p:nvSpPr>
        <p:spPr/>
        <p:txBody>
          <a:bodyPr/>
          <a:lstStyle/>
          <a:p>
            <a:r>
              <a:rPr lang="en-US" dirty="0" smtClean="0"/>
              <a:t>Analyze within 1 hour to avoid </a:t>
            </a:r>
            <a:r>
              <a:rPr lang="en-US" dirty="0" err="1" smtClean="0"/>
              <a:t>postcollection</a:t>
            </a:r>
            <a:r>
              <a:rPr lang="en-US" dirty="0" smtClean="0"/>
              <a:t> artifacts and degenerative changes.</a:t>
            </a:r>
          </a:p>
          <a:p>
            <a:r>
              <a:rPr lang="en-US" dirty="0" smtClean="0"/>
              <a:t>If immediate analysis not possible, refrigerate for 6-12 hours max.</a:t>
            </a:r>
          </a:p>
          <a:p>
            <a:r>
              <a:rPr lang="en-US" dirty="0" smtClean="0"/>
              <a:t>Allow refrigerated sample to come to room temp. prior to evaluation</a:t>
            </a:r>
          </a:p>
          <a:p>
            <a:r>
              <a:rPr lang="en-US" dirty="0" smtClean="0"/>
              <a:t>Mix sample well to evenly distribute formed elements.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a:t>
            </a:r>
            <a:endParaRPr lang="en-US" dirty="0"/>
          </a:p>
        </p:txBody>
      </p:sp>
      <p:sp>
        <p:nvSpPr>
          <p:cNvPr id="3" name="Content Placeholder 2"/>
          <p:cNvSpPr>
            <a:spLocks noGrp="1"/>
          </p:cNvSpPr>
          <p:nvPr>
            <p:ph idx="1"/>
          </p:nvPr>
        </p:nvSpPr>
        <p:spPr/>
        <p:txBody>
          <a:bodyPr>
            <a:normAutofit/>
          </a:bodyPr>
          <a:lstStyle/>
          <a:p>
            <a:r>
              <a:rPr lang="en-US" dirty="0" smtClean="0"/>
              <a:t>A high-carbohydrate meal may lead to blood glucose levels exceeding the renal threshold.</a:t>
            </a:r>
          </a:p>
          <a:p>
            <a:r>
              <a:rPr lang="en-US" dirty="0" smtClean="0"/>
              <a:t>Fear, excitement, or restraint, especially in cats, often causes hyperglycemia and </a:t>
            </a:r>
            <a:r>
              <a:rPr lang="en-US" dirty="0" err="1" smtClean="0"/>
              <a:t>glucosuria</a:t>
            </a:r>
            <a:r>
              <a:rPr lang="en-US" dirty="0" smtClean="0"/>
              <a:t> as a result of epinephrine release.</a:t>
            </a:r>
          </a:p>
          <a:p>
            <a:r>
              <a:rPr lang="en-US" dirty="0" err="1" smtClean="0"/>
              <a:t>Glucosuria</a:t>
            </a:r>
            <a:r>
              <a:rPr lang="en-US" dirty="0" smtClean="0"/>
              <a:t> often occurs after IV administration of fluids containing glucose and occasionally after general anesthesia.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glucose</a:t>
            </a:r>
            <a:endParaRPr lang="en-US" dirty="0"/>
          </a:p>
        </p:txBody>
      </p:sp>
      <p:sp>
        <p:nvSpPr>
          <p:cNvPr id="3" name="Content Placeholder 2"/>
          <p:cNvSpPr>
            <a:spLocks noGrp="1"/>
          </p:cNvSpPr>
          <p:nvPr>
            <p:ph idx="1"/>
          </p:nvPr>
        </p:nvSpPr>
        <p:spPr/>
        <p:txBody>
          <a:bodyPr/>
          <a:lstStyle/>
          <a:p>
            <a:r>
              <a:rPr lang="en-US" dirty="0" smtClean="0"/>
              <a:t>False-positive results for glucose may be seen after use of various drugs, including Vitamin C (</a:t>
            </a:r>
            <a:r>
              <a:rPr lang="en-US" dirty="0" err="1" smtClean="0"/>
              <a:t>abscorbic</a:t>
            </a:r>
            <a:r>
              <a:rPr lang="en-US" dirty="0" smtClean="0"/>
              <a:t> acid), morphine, aspirin, </a:t>
            </a:r>
            <a:r>
              <a:rPr lang="en-US" dirty="0" err="1" smtClean="0"/>
              <a:t>cephalosporins</a:t>
            </a:r>
            <a:r>
              <a:rPr lang="en-US" dirty="0" smtClean="0"/>
              <a:t>, and penicillin.</a:t>
            </a:r>
          </a:p>
          <a:p>
            <a:r>
              <a:rPr lang="en-US" dirty="0" smtClean="0"/>
              <a:t>Tablet glucose tests usually detect any sugar in the urine.</a:t>
            </a:r>
          </a:p>
          <a:p>
            <a:r>
              <a:rPr lang="en-US" dirty="0" smtClean="0"/>
              <a:t>Most reagent strips detect only glucose.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Glucosuria</a:t>
            </a:r>
            <a:endParaRPr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2862262" y="2316956"/>
            <a:ext cx="3571875" cy="3000375"/>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Ketones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err="1" smtClean="0"/>
              <a:t>Ketones</a:t>
            </a:r>
            <a:r>
              <a:rPr lang="en-US" dirty="0" smtClean="0"/>
              <a:t> include </a:t>
            </a:r>
            <a:r>
              <a:rPr lang="en-US" u="sng" dirty="0" smtClean="0"/>
              <a:t>acetone</a:t>
            </a:r>
            <a:r>
              <a:rPr lang="en-US" dirty="0" smtClean="0"/>
              <a:t>, </a:t>
            </a:r>
            <a:r>
              <a:rPr lang="en-US" u="sng" dirty="0" err="1" smtClean="0"/>
              <a:t>acetoacetic</a:t>
            </a:r>
            <a:r>
              <a:rPr lang="en-US" u="sng" dirty="0" smtClean="0"/>
              <a:t> acid</a:t>
            </a:r>
            <a:r>
              <a:rPr lang="en-US" dirty="0" smtClean="0"/>
              <a:t>, and </a:t>
            </a:r>
            <a:r>
              <a:rPr lang="en-US" u="sng" dirty="0" smtClean="0"/>
              <a:t>beta-</a:t>
            </a:r>
            <a:r>
              <a:rPr lang="en-US" u="sng" dirty="0" err="1" smtClean="0"/>
              <a:t>hydroxybutyric</a:t>
            </a:r>
            <a:r>
              <a:rPr lang="en-US" u="sng" dirty="0" smtClean="0"/>
              <a:t> acid</a:t>
            </a:r>
            <a:r>
              <a:rPr lang="en-US" dirty="0" smtClean="0"/>
              <a:t>.</a:t>
            </a:r>
          </a:p>
          <a:p>
            <a:r>
              <a:rPr lang="en-US" dirty="0" err="1" smtClean="0"/>
              <a:t>Ketones</a:t>
            </a:r>
            <a:r>
              <a:rPr lang="en-US" dirty="0" smtClean="0"/>
              <a:t> are important sources of energy and are normally produced during fat metabolism.</a:t>
            </a:r>
          </a:p>
          <a:p>
            <a:r>
              <a:rPr lang="en-US" dirty="0" smtClean="0"/>
              <a:t>Conditions characterized by altered metabolism may result in an excessive amount of fat catabolism to provide energy.</a:t>
            </a:r>
          </a:p>
          <a:p>
            <a:r>
              <a:rPr lang="en-US" dirty="0" err="1" smtClean="0"/>
              <a:t>Ketonuria</a:t>
            </a:r>
            <a:r>
              <a:rPr lang="en-US" dirty="0" smtClean="0"/>
              <a:t> frequently occurs in animals with diabetes mellitus.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Ketones</a:t>
            </a:r>
            <a:r>
              <a:rPr lang="en-US" dirty="0" smtClean="0"/>
              <a:t>	</a:t>
            </a:r>
            <a:endParaRPr lang="en-US" dirty="0"/>
          </a:p>
        </p:txBody>
      </p:sp>
      <p:sp>
        <p:nvSpPr>
          <p:cNvPr id="3" name="Content Placeholder 2"/>
          <p:cNvSpPr>
            <a:spLocks noGrp="1"/>
          </p:cNvSpPr>
          <p:nvPr>
            <p:ph idx="1"/>
          </p:nvPr>
        </p:nvSpPr>
        <p:spPr/>
        <p:txBody>
          <a:bodyPr>
            <a:normAutofit lnSpcReduction="10000"/>
          </a:bodyPr>
          <a:lstStyle/>
          <a:p>
            <a:r>
              <a:rPr lang="en-US" dirty="0" smtClean="0"/>
              <a:t>Problems develop when excessive </a:t>
            </a:r>
            <a:r>
              <a:rPr lang="en-US" dirty="0" err="1" smtClean="0"/>
              <a:t>ketones</a:t>
            </a:r>
            <a:r>
              <a:rPr lang="en-US" dirty="0" smtClean="0"/>
              <a:t> are produced.</a:t>
            </a:r>
          </a:p>
          <a:p>
            <a:r>
              <a:rPr lang="en-US" dirty="0" err="1" smtClean="0"/>
              <a:t>Ketones</a:t>
            </a:r>
            <a:r>
              <a:rPr lang="en-US" dirty="0" smtClean="0"/>
              <a:t> are toxic, causing CNS depression and acidosis.</a:t>
            </a:r>
          </a:p>
          <a:p>
            <a:r>
              <a:rPr lang="en-US" dirty="0" smtClean="0"/>
              <a:t>Acidosis resulting from </a:t>
            </a:r>
            <a:r>
              <a:rPr lang="en-US" dirty="0" err="1" smtClean="0"/>
              <a:t>ketonemia</a:t>
            </a:r>
            <a:r>
              <a:rPr lang="en-US" dirty="0" smtClean="0"/>
              <a:t> is </a:t>
            </a:r>
            <a:r>
              <a:rPr lang="en-US" dirty="0" err="1" smtClean="0"/>
              <a:t>ketoacidosis</a:t>
            </a:r>
            <a:r>
              <a:rPr lang="en-US" dirty="0" smtClean="0"/>
              <a:t>.</a:t>
            </a:r>
          </a:p>
          <a:p>
            <a:r>
              <a:rPr lang="en-US" dirty="0" err="1" smtClean="0"/>
              <a:t>Ketonemia</a:t>
            </a:r>
            <a:r>
              <a:rPr lang="en-US" dirty="0" smtClean="0"/>
              <a:t> with </a:t>
            </a:r>
            <a:r>
              <a:rPr lang="en-US" dirty="0" err="1" smtClean="0"/>
              <a:t>ketonuria</a:t>
            </a:r>
            <a:r>
              <a:rPr lang="en-US" dirty="0" smtClean="0"/>
              <a:t> also occurs with high-fat diets, starvation, fasting, long-term anorexia, and impaired liver function.</a:t>
            </a:r>
          </a:p>
          <a:p>
            <a:endParaRPr lang="en-US" dirty="0" smtClean="0"/>
          </a:p>
          <a:p>
            <a:endParaRPr lang="en-US" dirty="0" smtClean="0"/>
          </a:p>
          <a:p>
            <a:endParaRPr lang="en-US" dirty="0" smtClean="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bile pigments</a:t>
            </a:r>
            <a:endParaRPr lang="en-US" dirty="0"/>
          </a:p>
        </p:txBody>
      </p:sp>
      <p:sp>
        <p:nvSpPr>
          <p:cNvPr id="3" name="Content Placeholder 2"/>
          <p:cNvSpPr>
            <a:spLocks noGrp="1"/>
          </p:cNvSpPr>
          <p:nvPr>
            <p:ph idx="1"/>
          </p:nvPr>
        </p:nvSpPr>
        <p:spPr/>
        <p:txBody>
          <a:bodyPr/>
          <a:lstStyle/>
          <a:p>
            <a:r>
              <a:rPr lang="en-US" dirty="0" smtClean="0"/>
              <a:t>Bile pigments commonly detected in urine are </a:t>
            </a:r>
            <a:r>
              <a:rPr lang="en-US" b="1" dirty="0" err="1" smtClean="0"/>
              <a:t>bilirubin</a:t>
            </a:r>
            <a:r>
              <a:rPr lang="en-US" b="1" dirty="0" smtClean="0"/>
              <a:t> </a:t>
            </a:r>
            <a:r>
              <a:rPr lang="en-US" dirty="0" smtClean="0"/>
              <a:t>and </a:t>
            </a:r>
            <a:r>
              <a:rPr lang="en-US" b="1" dirty="0" err="1" smtClean="0"/>
              <a:t>urobilinogen</a:t>
            </a:r>
            <a:r>
              <a:rPr lang="en-US" dirty="0" smtClean="0"/>
              <a:t>.</a:t>
            </a:r>
          </a:p>
          <a:p>
            <a:r>
              <a:rPr lang="en-US" dirty="0" smtClean="0"/>
              <a:t>Normal dogs, especially males, occasionally have </a:t>
            </a:r>
            <a:r>
              <a:rPr lang="en-US" dirty="0" err="1" smtClean="0"/>
              <a:t>bilirubin</a:t>
            </a:r>
            <a:r>
              <a:rPr lang="en-US" dirty="0" smtClean="0"/>
              <a:t> in urine because of low renal threshold for conjugated </a:t>
            </a:r>
            <a:r>
              <a:rPr lang="en-US" dirty="0" err="1" smtClean="0"/>
              <a:t>bilirubin</a:t>
            </a:r>
            <a:r>
              <a:rPr lang="en-US" dirty="0" smtClean="0"/>
              <a:t> and ability of their kidneys to conjugate </a:t>
            </a:r>
            <a:r>
              <a:rPr lang="en-US" dirty="0" err="1" smtClean="0"/>
              <a:t>bilirubin</a:t>
            </a:r>
            <a:r>
              <a:rPr lang="en-US" dirty="0" smtClean="0"/>
              <a:t>.</a:t>
            </a:r>
          </a:p>
          <a:p>
            <a:r>
              <a:rPr lang="en-US" dirty="0" err="1" smtClean="0"/>
              <a:t>Bilirubin</a:t>
            </a:r>
            <a:r>
              <a:rPr lang="en-US" dirty="0" smtClean="0"/>
              <a:t> in cats, horses, pigs, or sheep is considered abnormal and suggests disease.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Bilirubin</a:t>
            </a:r>
            <a:endParaRPr lang="en-US" dirty="0"/>
          </a:p>
        </p:txBody>
      </p:sp>
      <p:sp>
        <p:nvSpPr>
          <p:cNvPr id="3" name="Content Placeholder 2"/>
          <p:cNvSpPr>
            <a:spLocks noGrp="1"/>
          </p:cNvSpPr>
          <p:nvPr>
            <p:ph idx="1"/>
          </p:nvPr>
        </p:nvSpPr>
        <p:spPr/>
        <p:txBody>
          <a:bodyPr/>
          <a:lstStyle/>
          <a:p>
            <a:r>
              <a:rPr lang="en-US" dirty="0" err="1" smtClean="0"/>
              <a:t>Bilirubinuria</a:t>
            </a:r>
            <a:r>
              <a:rPr lang="en-US" dirty="0" smtClean="0"/>
              <a:t> is seen in a number of diseases, including obstruction of bile flow from the liver to the small intestine and in liver disease.</a:t>
            </a:r>
          </a:p>
          <a:p>
            <a:r>
              <a:rPr lang="en-US" dirty="0" smtClean="0"/>
              <a:t>Hemolytic anemia may also cause </a:t>
            </a:r>
            <a:r>
              <a:rPr lang="en-US" dirty="0" err="1" smtClean="0"/>
              <a:t>bilirubinuria</a:t>
            </a:r>
            <a:r>
              <a:rPr lang="en-US" dirty="0" smtClean="0"/>
              <a:t>, especially in dogs.</a:t>
            </a:r>
          </a:p>
          <a:p>
            <a:r>
              <a:rPr lang="en-US" dirty="0" smtClean="0"/>
              <a:t>False-negative results occur if urine is exposed to sunlight or artificial light.</a:t>
            </a:r>
          </a:p>
          <a:p>
            <a:pPr>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Bilirubinuria</a:t>
            </a:r>
            <a:endParaRPr lang="en-US"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862262" y="2350294"/>
            <a:ext cx="3571875" cy="29337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urobilinogen</a:t>
            </a:r>
            <a:endParaRPr lang="en-US" dirty="0"/>
          </a:p>
        </p:txBody>
      </p:sp>
      <p:sp>
        <p:nvSpPr>
          <p:cNvPr id="3" name="Content Placeholder 2"/>
          <p:cNvSpPr>
            <a:spLocks noGrp="1"/>
          </p:cNvSpPr>
          <p:nvPr>
            <p:ph idx="1"/>
          </p:nvPr>
        </p:nvSpPr>
        <p:spPr/>
        <p:txBody>
          <a:bodyPr>
            <a:normAutofit lnSpcReduction="10000"/>
          </a:bodyPr>
          <a:lstStyle/>
          <a:p>
            <a:r>
              <a:rPr lang="en-US" dirty="0" smtClean="0"/>
              <a:t>In the intestines, bacteria convert </a:t>
            </a:r>
            <a:r>
              <a:rPr lang="en-US" dirty="0" err="1" smtClean="0"/>
              <a:t>bilirubin</a:t>
            </a:r>
            <a:r>
              <a:rPr lang="en-US" dirty="0" smtClean="0"/>
              <a:t> to </a:t>
            </a:r>
            <a:r>
              <a:rPr lang="en-US" dirty="0" err="1" smtClean="0"/>
              <a:t>stercobilinogen</a:t>
            </a:r>
            <a:r>
              <a:rPr lang="en-US" dirty="0" smtClean="0"/>
              <a:t> and </a:t>
            </a:r>
            <a:r>
              <a:rPr lang="en-US" dirty="0" err="1" smtClean="0"/>
              <a:t>urobilinogen</a:t>
            </a:r>
            <a:r>
              <a:rPr lang="en-US" dirty="0" smtClean="0"/>
              <a:t>.</a:t>
            </a:r>
          </a:p>
          <a:p>
            <a:r>
              <a:rPr lang="en-US" dirty="0" smtClean="0"/>
              <a:t>Most is excreted in feces</a:t>
            </a:r>
          </a:p>
          <a:p>
            <a:r>
              <a:rPr lang="en-US" dirty="0" smtClean="0"/>
              <a:t>A small amount is excreted by kidneys into the urine.</a:t>
            </a:r>
          </a:p>
          <a:p>
            <a:r>
              <a:rPr lang="en-US" dirty="0" err="1" smtClean="0"/>
              <a:t>Urobilinogen</a:t>
            </a:r>
            <a:r>
              <a:rPr lang="en-US" dirty="0" smtClean="0"/>
              <a:t> in a urine sample is considered normal.</a:t>
            </a:r>
          </a:p>
          <a:p>
            <a:r>
              <a:rPr lang="en-US" dirty="0" smtClean="0"/>
              <a:t>Reliability of screening tests is questionable because of instability of </a:t>
            </a:r>
            <a:r>
              <a:rPr lang="en-US" dirty="0" err="1" smtClean="0"/>
              <a:t>urobilinogen</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urobilinogen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Increased values </a:t>
            </a:r>
          </a:p>
          <a:p>
            <a:pPr lvl="1"/>
            <a:r>
              <a:rPr lang="en-US" dirty="0" smtClean="0"/>
              <a:t>excessive RBC breakdown </a:t>
            </a:r>
          </a:p>
          <a:p>
            <a:pPr lvl="1"/>
            <a:r>
              <a:rPr lang="en-US" dirty="0" smtClean="0"/>
              <a:t>increased </a:t>
            </a:r>
            <a:r>
              <a:rPr lang="en-US" dirty="0" err="1" smtClean="0"/>
              <a:t>urobilinogen</a:t>
            </a:r>
            <a:r>
              <a:rPr lang="en-US" dirty="0" smtClean="0"/>
              <a:t> production </a:t>
            </a:r>
          </a:p>
          <a:p>
            <a:pPr lvl="1"/>
            <a:r>
              <a:rPr lang="en-US" dirty="0" smtClean="0"/>
              <a:t>re-absorption - a large hematoma </a:t>
            </a:r>
          </a:p>
          <a:p>
            <a:pPr lvl="1"/>
            <a:r>
              <a:rPr lang="en-US" dirty="0" smtClean="0"/>
              <a:t>liver dysfunction</a:t>
            </a:r>
          </a:p>
          <a:p>
            <a:pPr lvl="1"/>
            <a:r>
              <a:rPr lang="en-US" dirty="0" smtClean="0"/>
              <a:t>hepatic infection </a:t>
            </a:r>
          </a:p>
          <a:p>
            <a:pPr lvl="1"/>
            <a:r>
              <a:rPr lang="en-US" dirty="0" smtClean="0"/>
              <a:t>poisoning </a:t>
            </a:r>
          </a:p>
          <a:p>
            <a:r>
              <a:rPr lang="en-US" dirty="0" smtClean="0"/>
              <a:t>Low values</a:t>
            </a:r>
          </a:p>
          <a:p>
            <a:pPr lvl="1"/>
            <a:r>
              <a:rPr lang="en-US" dirty="0" smtClean="0"/>
              <a:t>failure of bile production </a:t>
            </a:r>
          </a:p>
          <a:p>
            <a:pPr lvl="1"/>
            <a:r>
              <a:rPr lang="en-US" dirty="0" smtClean="0"/>
              <a:t>obstruction of bile passage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Specimen storage and handling</a:t>
            </a:r>
            <a:endParaRPr lang="en-US" dirty="0"/>
          </a:p>
        </p:txBody>
      </p:sp>
      <p:sp>
        <p:nvSpPr>
          <p:cNvPr id="3" name="Content Placeholder 2"/>
          <p:cNvSpPr>
            <a:spLocks noGrp="1"/>
          </p:cNvSpPr>
          <p:nvPr>
            <p:ph idx="1"/>
          </p:nvPr>
        </p:nvSpPr>
        <p:spPr/>
        <p:txBody>
          <a:bodyPr/>
          <a:lstStyle/>
          <a:p>
            <a:r>
              <a:rPr lang="en-US" dirty="0" smtClean="0"/>
              <a:t>Samples allowed to stand at room temp. for long periods of time:</a:t>
            </a:r>
          </a:p>
          <a:p>
            <a:pPr lvl="1"/>
            <a:r>
              <a:rPr lang="en-US" dirty="0" smtClean="0"/>
              <a:t>Decreased glucose &amp; </a:t>
            </a:r>
            <a:r>
              <a:rPr lang="en-US" dirty="0" err="1" smtClean="0"/>
              <a:t>bilirubin</a:t>
            </a:r>
            <a:endParaRPr lang="en-US" dirty="0" smtClean="0"/>
          </a:p>
          <a:p>
            <a:pPr lvl="1"/>
            <a:r>
              <a:rPr lang="en-US" dirty="0" smtClean="0"/>
              <a:t>Increased pH</a:t>
            </a:r>
          </a:p>
          <a:p>
            <a:pPr lvl="1"/>
            <a:r>
              <a:rPr lang="en-US" dirty="0" smtClean="0"/>
              <a:t>Crystal formation</a:t>
            </a:r>
          </a:p>
          <a:p>
            <a:pPr lvl="1"/>
            <a:r>
              <a:rPr lang="en-US" dirty="0" smtClean="0"/>
              <a:t>Increased turbidity</a:t>
            </a:r>
          </a:p>
          <a:p>
            <a:pPr lvl="1"/>
            <a:r>
              <a:rPr lang="en-US" dirty="0" smtClean="0"/>
              <a:t>Breakdown of casts &amp; RBCs</a:t>
            </a:r>
          </a:p>
          <a:p>
            <a:pPr lvl="1"/>
            <a:r>
              <a:rPr lang="en-US" dirty="0" smtClean="0"/>
              <a:t>Bacterial proliferation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Nitrite</a:t>
            </a:r>
            <a:endParaRPr lang="en-US" dirty="0"/>
          </a:p>
        </p:txBody>
      </p:sp>
      <p:sp>
        <p:nvSpPr>
          <p:cNvPr id="3" name="Content Placeholder 2"/>
          <p:cNvSpPr>
            <a:spLocks noGrp="1"/>
          </p:cNvSpPr>
          <p:nvPr>
            <p:ph idx="1"/>
          </p:nvPr>
        </p:nvSpPr>
        <p:spPr>
          <a:xfrm>
            <a:off x="304800" y="1554162"/>
            <a:ext cx="8686800" cy="5075238"/>
          </a:xfrm>
        </p:spPr>
        <p:txBody>
          <a:bodyPr>
            <a:normAutofit fontScale="85000" lnSpcReduction="20000"/>
          </a:bodyPr>
          <a:lstStyle/>
          <a:p>
            <a:r>
              <a:rPr lang="en-US" dirty="0" smtClean="0"/>
              <a:t>The nitrite portion of the dipstick analysis has limited value in veterinary medicine. This is due to the high number of false negative test results in small </a:t>
            </a:r>
            <a:r>
              <a:rPr lang="en-US" dirty="0" smtClean="0"/>
              <a:t>animals.</a:t>
            </a:r>
          </a:p>
          <a:p>
            <a:r>
              <a:rPr lang="en-US" dirty="0" smtClean="0"/>
              <a:t>Nitrites </a:t>
            </a:r>
            <a:r>
              <a:rPr lang="en-US" dirty="0" smtClean="0"/>
              <a:t>occur in urine during some bacterial infections. In order to achieve an accurate positive test result, the urine must have been retained in the bladder at least 4 hours</a:t>
            </a:r>
            <a:r>
              <a:rPr lang="en-US" dirty="0" smtClean="0"/>
              <a:t>.</a:t>
            </a:r>
          </a:p>
          <a:p>
            <a:r>
              <a:rPr lang="en-US" dirty="0" smtClean="0"/>
              <a:t>A </a:t>
            </a:r>
            <a:r>
              <a:rPr lang="en-US" dirty="0" smtClean="0"/>
              <a:t>positive test indicates a bacterial infection. Gram negative rods are more likely produce a positive test response</a:t>
            </a:r>
            <a:r>
              <a:rPr lang="en-US" dirty="0" smtClean="0"/>
              <a:t>.</a:t>
            </a:r>
            <a:endParaRPr lang="en-US" dirty="0" smtClean="0"/>
          </a:p>
          <a:p>
            <a:r>
              <a:rPr lang="en-US" dirty="0" smtClean="0"/>
              <a:t>Negative test results do not exclude infection. The urinary tract infection may involve organisms that do not convert nitrites, or the urine may not have been held in the bladder greater than 4 hours</a:t>
            </a:r>
            <a:r>
              <a:rPr lang="en-US" dirty="0" smtClean="0"/>
              <a:t>.</a:t>
            </a: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a:t>
            </a:r>
            <a:endParaRPr lang="en-US" dirty="0"/>
          </a:p>
        </p:txBody>
      </p:sp>
      <p:sp>
        <p:nvSpPr>
          <p:cNvPr id="3" name="Content Placeholder 2"/>
          <p:cNvSpPr>
            <a:spLocks noGrp="1"/>
          </p:cNvSpPr>
          <p:nvPr>
            <p:ph idx="1"/>
          </p:nvPr>
        </p:nvSpPr>
        <p:spPr>
          <a:xfrm>
            <a:off x="304800" y="1554162"/>
            <a:ext cx="8686800" cy="5151438"/>
          </a:xfrm>
        </p:spPr>
        <p:txBody>
          <a:bodyPr>
            <a:normAutofit fontScale="92500" lnSpcReduction="20000"/>
          </a:bodyPr>
          <a:lstStyle/>
          <a:p>
            <a:r>
              <a:rPr lang="en-US" dirty="0" smtClean="0"/>
              <a:t>Tests for blood in urine detect </a:t>
            </a:r>
            <a:r>
              <a:rPr lang="en-US" dirty="0" err="1" smtClean="0"/>
              <a:t>hematuria</a:t>
            </a:r>
            <a:r>
              <a:rPr lang="en-US" dirty="0" smtClean="0"/>
              <a:t>, </a:t>
            </a:r>
            <a:r>
              <a:rPr lang="en-US" dirty="0" err="1" smtClean="0"/>
              <a:t>hemoglobinuria</a:t>
            </a:r>
            <a:r>
              <a:rPr lang="en-US" dirty="0" smtClean="0"/>
              <a:t>, and </a:t>
            </a:r>
            <a:r>
              <a:rPr lang="en-US" dirty="0" err="1" smtClean="0"/>
              <a:t>myoglobinuria</a:t>
            </a:r>
            <a:endParaRPr lang="en-US" dirty="0" smtClean="0"/>
          </a:p>
          <a:p>
            <a:r>
              <a:rPr lang="en-US" b="1" dirty="0" err="1" smtClean="0"/>
              <a:t>Hemoglobinuria</a:t>
            </a:r>
            <a:r>
              <a:rPr lang="en-US" b="1" dirty="0" smtClean="0"/>
              <a:t> </a:t>
            </a:r>
            <a:r>
              <a:rPr lang="en-US" dirty="0" smtClean="0"/>
              <a:t>is usually a sign of disease causing bleeding somewhere in the </a:t>
            </a:r>
            <a:r>
              <a:rPr lang="en-US" dirty="0" err="1" smtClean="0"/>
              <a:t>urogenital</a:t>
            </a:r>
            <a:r>
              <a:rPr lang="en-US" dirty="0" smtClean="0"/>
              <a:t> tract.</a:t>
            </a:r>
          </a:p>
          <a:p>
            <a:r>
              <a:rPr lang="en-US" b="1" dirty="0" smtClean="0"/>
              <a:t>Ghost cells </a:t>
            </a:r>
            <a:r>
              <a:rPr lang="en-US" dirty="0" smtClean="0"/>
              <a:t>(shells of </a:t>
            </a:r>
            <a:r>
              <a:rPr lang="en-US" dirty="0" err="1" smtClean="0"/>
              <a:t>lysed</a:t>
            </a:r>
            <a:r>
              <a:rPr lang="en-US" dirty="0" smtClean="0"/>
              <a:t> RBCs) may be seen if the source of hemoglobin in </a:t>
            </a:r>
            <a:r>
              <a:rPr lang="en-US" dirty="0" err="1" smtClean="0"/>
              <a:t>lysis</a:t>
            </a:r>
            <a:r>
              <a:rPr lang="en-US" dirty="0" smtClean="0"/>
              <a:t> of RBCs.</a:t>
            </a:r>
          </a:p>
          <a:p>
            <a:r>
              <a:rPr lang="en-US" dirty="0" smtClean="0"/>
              <a:t>Moderate to large amounts of blood impart a cloudy red, brown, or wine color to urine</a:t>
            </a:r>
          </a:p>
          <a:p>
            <a:r>
              <a:rPr lang="en-US" dirty="0" smtClean="0"/>
              <a:t>Similar colors, but with a transparent appearance that remains after centrifugation, indicate </a:t>
            </a:r>
            <a:r>
              <a:rPr lang="en-US" b="1" dirty="0" err="1" smtClean="0"/>
              <a:t>hemoglobinuria</a:t>
            </a:r>
            <a:r>
              <a:rPr lang="en-US" b="1" dirty="0" smtClean="0"/>
              <a:t>.</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a:t>
            </a:r>
            <a:endParaRPr lang="en-US" dirty="0"/>
          </a:p>
        </p:txBody>
      </p:sp>
      <p:sp>
        <p:nvSpPr>
          <p:cNvPr id="3" name="Content Placeholder 2"/>
          <p:cNvSpPr>
            <a:spLocks noGrp="1"/>
          </p:cNvSpPr>
          <p:nvPr>
            <p:ph idx="1"/>
          </p:nvPr>
        </p:nvSpPr>
        <p:spPr/>
        <p:txBody>
          <a:bodyPr/>
          <a:lstStyle/>
          <a:p>
            <a:r>
              <a:rPr lang="en-US" b="1" dirty="0" err="1" smtClean="0"/>
              <a:t>Hemoglobinuria</a:t>
            </a:r>
            <a:r>
              <a:rPr lang="en-US" b="1" dirty="0" smtClean="0"/>
              <a:t> </a:t>
            </a:r>
            <a:r>
              <a:rPr lang="en-US" dirty="0" smtClean="0"/>
              <a:t>is usually caused by intravascular </a:t>
            </a:r>
            <a:r>
              <a:rPr lang="en-US" dirty="0" err="1" smtClean="0"/>
              <a:t>hemolysis</a:t>
            </a:r>
            <a:r>
              <a:rPr lang="en-US" dirty="0" smtClean="0"/>
              <a:t>.</a:t>
            </a:r>
          </a:p>
          <a:p>
            <a:r>
              <a:rPr lang="en-US" dirty="0" smtClean="0"/>
              <a:t>If urine is very dilute or very alkaline, </a:t>
            </a:r>
            <a:r>
              <a:rPr lang="en-US" dirty="0" err="1" smtClean="0"/>
              <a:t>hemoblobinuria</a:t>
            </a:r>
            <a:r>
              <a:rPr lang="en-US" dirty="0" smtClean="0"/>
              <a:t> can originate from </a:t>
            </a:r>
            <a:r>
              <a:rPr lang="en-US" dirty="0" err="1" smtClean="0"/>
              <a:t>lysis</a:t>
            </a:r>
            <a:r>
              <a:rPr lang="en-US" dirty="0" smtClean="0"/>
              <a:t> of RBCs in the urine </a:t>
            </a:r>
            <a:r>
              <a:rPr lang="en-US" b="1" dirty="0" smtClean="0"/>
              <a:t>after</a:t>
            </a:r>
            <a:r>
              <a:rPr lang="en-US" dirty="0" smtClean="0"/>
              <a:t> excretion.</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a:t>
            </a:r>
            <a:endParaRPr lang="en-US" dirty="0"/>
          </a:p>
        </p:txBody>
      </p:sp>
      <p:sp>
        <p:nvSpPr>
          <p:cNvPr id="3" name="Content Placeholder 2"/>
          <p:cNvSpPr>
            <a:spLocks noGrp="1"/>
          </p:cNvSpPr>
          <p:nvPr>
            <p:ph idx="1"/>
          </p:nvPr>
        </p:nvSpPr>
        <p:spPr/>
        <p:txBody>
          <a:bodyPr/>
          <a:lstStyle/>
          <a:p>
            <a:r>
              <a:rPr lang="en-US" dirty="0" smtClean="0"/>
              <a:t>Urine containing </a:t>
            </a:r>
            <a:r>
              <a:rPr lang="en-US" b="1" dirty="0" err="1" smtClean="0"/>
              <a:t>myoglobin</a:t>
            </a:r>
            <a:r>
              <a:rPr lang="en-US" dirty="0" smtClean="0"/>
              <a:t> is usually very dark brown to almost black.</a:t>
            </a:r>
          </a:p>
          <a:p>
            <a:r>
              <a:rPr lang="en-US" dirty="0" smtClean="0"/>
              <a:t>Severe muscle damage causes </a:t>
            </a:r>
            <a:r>
              <a:rPr lang="en-US" dirty="0" err="1" smtClean="0"/>
              <a:t>myoglobin</a:t>
            </a:r>
            <a:r>
              <a:rPr lang="en-US" dirty="0" smtClean="0"/>
              <a:t> to leak from muscle cells into the blood.</a:t>
            </a:r>
          </a:p>
          <a:p>
            <a:r>
              <a:rPr lang="en-US" dirty="0" smtClean="0"/>
              <a:t>Distinguishing </a:t>
            </a:r>
            <a:r>
              <a:rPr lang="en-US" dirty="0" err="1" smtClean="0"/>
              <a:t>myoglobinuria</a:t>
            </a:r>
            <a:r>
              <a:rPr lang="en-US" dirty="0" smtClean="0"/>
              <a:t> from </a:t>
            </a:r>
            <a:r>
              <a:rPr lang="en-US" dirty="0" err="1" smtClean="0"/>
              <a:t>hemoglobinuria</a:t>
            </a:r>
            <a:r>
              <a:rPr lang="en-US" dirty="0" smtClean="0"/>
              <a:t> can be difficult.</a:t>
            </a:r>
          </a:p>
          <a:p>
            <a:r>
              <a:rPr lang="en-US" dirty="0" smtClean="0"/>
              <a:t>History and clinical signs suggesting muscle damage help to differentiate.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Hematuria</a:t>
            </a:r>
            <a:endParaRPr 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2862262" y="2388394"/>
            <a:ext cx="3571875" cy="28575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leukocytes</a:t>
            </a:r>
            <a:endParaRPr lang="en-US" dirty="0"/>
          </a:p>
        </p:txBody>
      </p:sp>
      <p:sp>
        <p:nvSpPr>
          <p:cNvPr id="3" name="Content Placeholder 2"/>
          <p:cNvSpPr>
            <a:spLocks noGrp="1"/>
          </p:cNvSpPr>
          <p:nvPr>
            <p:ph idx="1"/>
          </p:nvPr>
        </p:nvSpPr>
        <p:spPr>
          <a:xfrm>
            <a:off x="304800" y="1554162"/>
            <a:ext cx="8686800" cy="5075238"/>
          </a:xfrm>
        </p:spPr>
        <p:txBody>
          <a:bodyPr>
            <a:normAutofit fontScale="92500" lnSpcReduction="10000"/>
          </a:bodyPr>
          <a:lstStyle/>
          <a:p>
            <a:r>
              <a:rPr lang="en-US" dirty="0" smtClean="0"/>
              <a:t>Presumptive evidence of </a:t>
            </a:r>
            <a:r>
              <a:rPr lang="en-US" dirty="0" smtClean="0"/>
              <a:t>WBC</a:t>
            </a:r>
            <a:r>
              <a:rPr lang="en-US" dirty="0" smtClean="0"/>
              <a:t>s </a:t>
            </a:r>
            <a:r>
              <a:rPr lang="en-US" dirty="0" smtClean="0"/>
              <a:t>in urine may be obtained with reagent strips</a:t>
            </a:r>
            <a:r>
              <a:rPr lang="en-US" dirty="0" smtClean="0"/>
              <a:t>.</a:t>
            </a:r>
          </a:p>
          <a:p>
            <a:r>
              <a:rPr lang="en-US" dirty="0" smtClean="0"/>
              <a:t>Designed to detect leukocyte esterase</a:t>
            </a:r>
          </a:p>
          <a:p>
            <a:pPr lvl="1"/>
            <a:r>
              <a:rPr lang="en-US" dirty="0" smtClean="0"/>
              <a:t>Present in all WBCs except lymphocytes</a:t>
            </a:r>
            <a:endParaRPr lang="en-US" dirty="0" smtClean="0"/>
          </a:p>
          <a:p>
            <a:r>
              <a:rPr lang="en-US" dirty="0" smtClean="0"/>
              <a:t>Many false-negative reactions </a:t>
            </a:r>
            <a:r>
              <a:rPr lang="en-US" dirty="0" smtClean="0"/>
              <a:t>occur</a:t>
            </a:r>
          </a:p>
          <a:p>
            <a:pPr lvl="1"/>
            <a:r>
              <a:rPr lang="en-US" dirty="0" smtClean="0"/>
              <a:t>Especially dogs</a:t>
            </a:r>
          </a:p>
          <a:p>
            <a:pPr lvl="1"/>
            <a:r>
              <a:rPr lang="en-US" dirty="0" err="1" smtClean="0"/>
              <a:t>Glucosuria</a:t>
            </a:r>
            <a:r>
              <a:rPr lang="en-US" dirty="0" smtClean="0"/>
              <a:t>, elevated </a:t>
            </a:r>
            <a:r>
              <a:rPr lang="en-US" dirty="0" err="1" smtClean="0"/>
              <a:t>SpG</a:t>
            </a:r>
            <a:r>
              <a:rPr lang="en-US" dirty="0" smtClean="0"/>
              <a:t>, certain antibiotics (</a:t>
            </a:r>
            <a:r>
              <a:rPr lang="en-US" dirty="0" err="1" smtClean="0"/>
              <a:t>tetracyclines</a:t>
            </a:r>
            <a:r>
              <a:rPr lang="en-US" dirty="0" smtClean="0"/>
              <a:t>)</a:t>
            </a:r>
            <a:endParaRPr lang="en-US" dirty="0" smtClean="0"/>
          </a:p>
          <a:p>
            <a:r>
              <a:rPr lang="en-US" dirty="0" smtClean="0"/>
              <a:t>False-positive</a:t>
            </a:r>
            <a:r>
              <a:rPr lang="en-US" dirty="0" smtClean="0"/>
              <a:t> reactions occur with cats</a:t>
            </a:r>
          </a:p>
          <a:p>
            <a:pPr lvl="1"/>
            <a:r>
              <a:rPr lang="en-US" dirty="0" smtClean="0"/>
              <a:t>Old samples, fecal contamination</a:t>
            </a:r>
            <a:endParaRPr lang="en-US" dirty="0" smtClean="0"/>
          </a:p>
          <a:p>
            <a:pPr marL="742950" lvl="2" indent="-342900">
              <a:buFont typeface="Wingdings 2"/>
              <a:buChar char=""/>
            </a:pPr>
            <a:r>
              <a:rPr lang="en-US" dirty="0" smtClean="0"/>
              <a:t>Microscopic evaluation necessary to confirm a positive result</a:t>
            </a:r>
          </a:p>
          <a:p>
            <a:pPr lvl="1">
              <a:buNone/>
            </a:pPr>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 examination</a:t>
            </a:r>
            <a:endParaRPr lang="en-US" dirty="0"/>
          </a:p>
        </p:txBody>
      </p:sp>
      <p:sp>
        <p:nvSpPr>
          <p:cNvPr id="3" name="Content Placeholder 2"/>
          <p:cNvSpPr>
            <a:spLocks noGrp="1"/>
          </p:cNvSpPr>
          <p:nvPr>
            <p:ph idx="1"/>
          </p:nvPr>
        </p:nvSpPr>
        <p:spPr/>
        <p:txBody>
          <a:bodyPr/>
          <a:lstStyle/>
          <a:p>
            <a:r>
              <a:rPr lang="en-US" dirty="0" smtClean="0"/>
              <a:t>Microscopic examination of urine sediment is an important part of a complete u/a, especially for recognizing diseases of the urinary tract.</a:t>
            </a:r>
          </a:p>
          <a:p>
            <a:r>
              <a:rPr lang="en-US" dirty="0" smtClean="0"/>
              <a:t>With the exception of horse and rabbit urine, normal urine of domestic animals does not contain a large amount of sediment.</a:t>
            </a:r>
          </a:p>
          <a:p>
            <a:pPr>
              <a:buNone/>
            </a:pPr>
            <a:endParaRPr lang="en-US" dirty="0" smtClean="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Microscopic examination</a:t>
            </a:r>
            <a:endParaRPr lang="en-US" dirty="0"/>
          </a:p>
        </p:txBody>
      </p:sp>
      <p:sp>
        <p:nvSpPr>
          <p:cNvPr id="3" name="Content Placeholder 2"/>
          <p:cNvSpPr>
            <a:spLocks noGrp="1"/>
          </p:cNvSpPr>
          <p:nvPr>
            <p:ph idx="1"/>
          </p:nvPr>
        </p:nvSpPr>
        <p:spPr/>
        <p:txBody>
          <a:bodyPr>
            <a:normAutofit lnSpcReduction="10000"/>
          </a:bodyPr>
          <a:lstStyle/>
          <a:p>
            <a:r>
              <a:rPr lang="en-US" dirty="0" smtClean="0"/>
              <a:t>Examine sediment while urine is fresh because bacteria will multiply if allowed to stand at room temp. for a long period of time.</a:t>
            </a:r>
          </a:p>
          <a:p>
            <a:r>
              <a:rPr lang="en-US" dirty="0" smtClean="0"/>
              <a:t>Urine collected via </a:t>
            </a:r>
            <a:r>
              <a:rPr lang="en-US" dirty="0" err="1" smtClean="0"/>
              <a:t>cystocentesis</a:t>
            </a:r>
            <a:r>
              <a:rPr lang="en-US" dirty="0" smtClean="0"/>
              <a:t> is best for microscopic exam</a:t>
            </a:r>
          </a:p>
          <a:p>
            <a:r>
              <a:rPr lang="en-US" dirty="0" smtClean="0"/>
              <a:t>Sediment may be examined stained or unstained</a:t>
            </a:r>
          </a:p>
          <a:p>
            <a:pPr lvl="1"/>
            <a:r>
              <a:rPr lang="en-US" dirty="0" smtClean="0"/>
              <a:t>Stains often introduce artifacts into the sediment, particularly precipitate material and bacteria.</a:t>
            </a:r>
          </a:p>
          <a:p>
            <a:pPr>
              <a:buNone/>
            </a:pP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Constituents of urine sediment</a:t>
            </a:r>
            <a:endParaRPr lang="en-US" dirty="0"/>
          </a:p>
        </p:txBody>
      </p:sp>
      <p:sp>
        <p:nvSpPr>
          <p:cNvPr id="3" name="Content Placeholder 2"/>
          <p:cNvSpPr>
            <a:spLocks noGrp="1"/>
          </p:cNvSpPr>
          <p:nvPr>
            <p:ph idx="1"/>
          </p:nvPr>
        </p:nvSpPr>
        <p:spPr/>
        <p:txBody>
          <a:bodyPr>
            <a:normAutofit fontScale="92500"/>
          </a:bodyPr>
          <a:lstStyle/>
          <a:p>
            <a:r>
              <a:rPr lang="en-US" dirty="0" smtClean="0"/>
              <a:t>Erythrocytes</a:t>
            </a:r>
          </a:p>
          <a:p>
            <a:r>
              <a:rPr lang="en-US" dirty="0" smtClean="0"/>
              <a:t>Leukocytes</a:t>
            </a:r>
          </a:p>
          <a:p>
            <a:r>
              <a:rPr lang="en-US" dirty="0" smtClean="0"/>
              <a:t>Epithelial cells</a:t>
            </a:r>
          </a:p>
          <a:p>
            <a:r>
              <a:rPr lang="en-US" dirty="0" smtClean="0"/>
              <a:t>Casts</a:t>
            </a:r>
          </a:p>
          <a:p>
            <a:r>
              <a:rPr lang="en-US" dirty="0" smtClean="0"/>
              <a:t>Crystals</a:t>
            </a:r>
          </a:p>
          <a:p>
            <a:r>
              <a:rPr lang="en-US" dirty="0" smtClean="0"/>
              <a:t>Microorganisms, parasites, ova</a:t>
            </a:r>
          </a:p>
          <a:p>
            <a:r>
              <a:rPr lang="en-US" dirty="0" smtClean="0"/>
              <a:t>Miscellaneous</a:t>
            </a:r>
          </a:p>
          <a:p>
            <a:pPr lvl="1"/>
            <a:r>
              <a:rPr lang="en-US" dirty="0" smtClean="0"/>
              <a:t>Mucus threads, </a:t>
            </a:r>
            <a:r>
              <a:rPr lang="en-US" dirty="0" err="1" smtClean="0"/>
              <a:t>spermatoza</a:t>
            </a:r>
            <a:r>
              <a:rPr lang="en-US" dirty="0" smtClean="0"/>
              <a:t>, fat droplets, other artifacts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erythrocytes</a:t>
            </a:r>
            <a:endParaRPr lang="en-US" dirty="0"/>
          </a:p>
        </p:txBody>
      </p:sp>
      <p:sp>
        <p:nvSpPr>
          <p:cNvPr id="3" name="Content Placeholder 2"/>
          <p:cNvSpPr>
            <a:spLocks noGrp="1"/>
          </p:cNvSpPr>
          <p:nvPr>
            <p:ph idx="1"/>
          </p:nvPr>
        </p:nvSpPr>
        <p:spPr>
          <a:xfrm>
            <a:off x="304800" y="1554162"/>
            <a:ext cx="8686800" cy="5303838"/>
          </a:xfrm>
        </p:spPr>
        <p:txBody>
          <a:bodyPr>
            <a:normAutofit fontScale="92500" lnSpcReduction="20000"/>
          </a:bodyPr>
          <a:lstStyle/>
          <a:p>
            <a:r>
              <a:rPr lang="en-US" dirty="0" smtClean="0"/>
              <a:t>May have several different appearances depending on urine concentration, pH, and time elapsed between collection and examination</a:t>
            </a:r>
          </a:p>
          <a:p>
            <a:r>
              <a:rPr lang="en-US" dirty="0" smtClean="0"/>
              <a:t>In a fresh sample, RBCs are small, round, usually smooth edged, somewhat </a:t>
            </a:r>
            <a:r>
              <a:rPr lang="en-US" dirty="0" err="1" smtClean="0"/>
              <a:t>refractile</a:t>
            </a:r>
            <a:r>
              <a:rPr lang="en-US" dirty="0" smtClean="0"/>
              <a:t>, and yellow or orange</a:t>
            </a:r>
          </a:p>
          <a:p>
            <a:pPr lvl="1"/>
            <a:r>
              <a:rPr lang="en-US" dirty="0" smtClean="0"/>
              <a:t>May be colorless if hemoglobin has diffused during standing</a:t>
            </a:r>
          </a:p>
          <a:p>
            <a:r>
              <a:rPr lang="en-US" dirty="0" smtClean="0"/>
              <a:t>In concentrated urine, RBCs may shrink and crenate</a:t>
            </a:r>
          </a:p>
          <a:p>
            <a:r>
              <a:rPr lang="en-US" dirty="0" smtClean="0"/>
              <a:t>In dilute or alkaline urine, RBCs swell and may </a:t>
            </a:r>
            <a:r>
              <a:rPr lang="en-US" dirty="0" err="1" smtClean="0"/>
              <a:t>lyse</a:t>
            </a:r>
            <a:endParaRPr lang="en-US" dirty="0" smtClean="0"/>
          </a:p>
          <a:p>
            <a:pPr lvl="1"/>
            <a:r>
              <a:rPr lang="en-US" dirty="0" err="1" smtClean="0"/>
              <a:t>Lysed</a:t>
            </a:r>
            <a:r>
              <a:rPr lang="en-US" dirty="0" smtClean="0"/>
              <a:t> RBCs may appear as colorless rings (shadow or ghost cells) and vary in size.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sending samples to outside lab</a:t>
            </a:r>
            <a:endParaRPr lang="en-US" dirty="0"/>
          </a:p>
        </p:txBody>
      </p:sp>
      <p:sp>
        <p:nvSpPr>
          <p:cNvPr id="3" name="Content Placeholder 2"/>
          <p:cNvSpPr>
            <a:spLocks noGrp="1"/>
          </p:cNvSpPr>
          <p:nvPr>
            <p:ph idx="1"/>
          </p:nvPr>
        </p:nvSpPr>
        <p:spPr/>
        <p:txBody>
          <a:bodyPr/>
          <a:lstStyle/>
          <a:p>
            <a:r>
              <a:rPr lang="en-US" dirty="0" smtClean="0"/>
              <a:t>When sending sample to lab or if sample must be held for &gt;12 hrs, you can add:</a:t>
            </a:r>
          </a:p>
          <a:p>
            <a:pPr lvl="1"/>
            <a:r>
              <a:rPr lang="en-US" sz="3200" dirty="0" smtClean="0"/>
              <a:t>1 drop of </a:t>
            </a:r>
            <a:r>
              <a:rPr lang="en-US" sz="3200" u="sng" dirty="0" smtClean="0">
                <a:solidFill>
                  <a:srgbClr val="FF0000"/>
                </a:solidFill>
              </a:rPr>
              <a:t>40% formalin</a:t>
            </a:r>
            <a:r>
              <a:rPr lang="en-US" sz="3200" dirty="0" smtClean="0"/>
              <a:t> in 1 oz. of urine</a:t>
            </a:r>
          </a:p>
          <a:p>
            <a:pPr lvl="1"/>
            <a:r>
              <a:rPr lang="en-US" sz="3200" dirty="0" smtClean="0"/>
              <a:t>Toluene sufficient to form a layer on top of sample</a:t>
            </a:r>
          </a:p>
          <a:p>
            <a:pPr lvl="1"/>
            <a:r>
              <a:rPr lang="en-US" sz="3200" dirty="0" smtClean="0"/>
              <a:t>A single </a:t>
            </a:r>
            <a:r>
              <a:rPr lang="en-US" sz="3200" dirty="0" err="1" smtClean="0"/>
              <a:t>thymol</a:t>
            </a:r>
            <a:r>
              <a:rPr lang="en-US" sz="3200" dirty="0" smtClean="0"/>
              <a:t> crystal</a:t>
            </a:r>
          </a:p>
          <a:p>
            <a:pPr lvl="1"/>
            <a:r>
              <a:rPr lang="en-US" sz="3200" dirty="0" smtClean="0"/>
              <a:t>One part 5% phenol to 9 parts urine</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leukocytes</a:t>
            </a:r>
            <a:endParaRPr lang="en-US" dirty="0"/>
          </a:p>
        </p:txBody>
      </p:sp>
      <p:sp>
        <p:nvSpPr>
          <p:cNvPr id="3" name="Content Placeholder 2"/>
          <p:cNvSpPr>
            <a:spLocks noGrp="1"/>
          </p:cNvSpPr>
          <p:nvPr>
            <p:ph idx="1"/>
          </p:nvPr>
        </p:nvSpPr>
        <p:spPr>
          <a:xfrm>
            <a:off x="304800" y="1554162"/>
            <a:ext cx="8686800" cy="4999038"/>
          </a:xfrm>
        </p:spPr>
        <p:txBody>
          <a:bodyPr>
            <a:normAutofit fontScale="92500" lnSpcReduction="20000"/>
          </a:bodyPr>
          <a:lstStyle/>
          <a:p>
            <a:r>
              <a:rPr lang="en-US" dirty="0" smtClean="0"/>
              <a:t>Spherical and can appear as a dull gray or greenish-yellow</a:t>
            </a:r>
          </a:p>
          <a:p>
            <a:r>
              <a:rPr lang="en-US" dirty="0" smtClean="0"/>
              <a:t>Identified in sediment by their characteristic granules or </a:t>
            </a:r>
            <a:r>
              <a:rPr lang="en-US" dirty="0" err="1" smtClean="0"/>
              <a:t>lobulations</a:t>
            </a:r>
            <a:r>
              <a:rPr lang="en-US" dirty="0" smtClean="0"/>
              <a:t> of the nucleus</a:t>
            </a:r>
          </a:p>
          <a:p>
            <a:r>
              <a:rPr lang="en-US" dirty="0" smtClean="0"/>
              <a:t>Few are found in urine of animals without urinary or genital tract disease</a:t>
            </a:r>
          </a:p>
          <a:p>
            <a:r>
              <a:rPr lang="en-US" dirty="0" smtClean="0"/>
              <a:t>WBCs shrink in concentrated urine and swell in dilute urine</a:t>
            </a:r>
          </a:p>
          <a:p>
            <a:r>
              <a:rPr lang="en-US" dirty="0" smtClean="0"/>
              <a:t>Finding &gt;2-3 per HPF indicates an inflammatory process somewhere in urinary or genital tracts</a:t>
            </a:r>
          </a:p>
          <a:p>
            <a:r>
              <a:rPr lang="en-US" b="1" dirty="0" err="1" smtClean="0"/>
              <a:t>Pyuria</a:t>
            </a:r>
            <a:r>
              <a:rPr lang="en-US" b="1" dirty="0" smtClean="0"/>
              <a:t> </a:t>
            </a:r>
            <a:r>
              <a:rPr lang="en-US" dirty="0" smtClean="0"/>
              <a:t>= excessive WBCs in the urine</a:t>
            </a:r>
            <a:endParaRPr lang="en-US" b="1" dirty="0" smtClean="0"/>
          </a:p>
          <a:p>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cells</a:t>
            </a:r>
            <a:endParaRPr lang="en-US" dirty="0"/>
          </a:p>
        </p:txBody>
      </p:sp>
      <p:sp>
        <p:nvSpPr>
          <p:cNvPr id="3" name="Content Placeholder 2"/>
          <p:cNvSpPr>
            <a:spLocks noGrp="1"/>
          </p:cNvSpPr>
          <p:nvPr>
            <p:ph idx="1"/>
          </p:nvPr>
        </p:nvSpPr>
        <p:spPr/>
        <p:txBody>
          <a:bodyPr/>
          <a:lstStyle/>
          <a:p>
            <a:r>
              <a:rPr lang="en-US" dirty="0" smtClean="0"/>
              <a:t>A few epithelial cells in urine are considered normal and occur from normal sloughing of old cells.</a:t>
            </a:r>
          </a:p>
          <a:p>
            <a:r>
              <a:rPr lang="en-US" dirty="0" smtClean="0"/>
              <a:t>Three types of epithelial cells are found in urinary sediment: </a:t>
            </a:r>
            <a:r>
              <a:rPr lang="en-US" dirty="0" err="1" smtClean="0"/>
              <a:t>squamous</a:t>
            </a:r>
            <a:r>
              <a:rPr lang="en-US" dirty="0" smtClean="0"/>
              <a:t>, transitional, and renal.</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Cells</a:t>
            </a:r>
            <a:endParaRPr lang="en-US" dirty="0"/>
          </a:p>
        </p:txBody>
      </p:sp>
      <p:pic>
        <p:nvPicPr>
          <p:cNvPr id="4" name="Picture 25" descr="e:\New Projects\Hentrix\ppt\005012.jpg"/>
          <p:cNvPicPr>
            <a:picLocks noGrp="1" noChangeAspect="1" noChangeArrowheads="1"/>
          </p:cNvPicPr>
          <p:nvPr>
            <p:ph sz="half" idx="1"/>
          </p:nvPr>
        </p:nvPicPr>
        <p:blipFill>
          <a:blip r:embed="rId2" cstate="print"/>
          <a:stretch>
            <a:fillRect/>
          </a:stretch>
        </p:blipFill>
        <p:spPr bwMode="auto">
          <a:xfrm>
            <a:off x="958437" y="1600200"/>
            <a:ext cx="2883725" cy="4724400"/>
          </a:xfrm>
          <a:prstGeom prst="rect">
            <a:avLst/>
          </a:prstGeom>
          <a:noFill/>
          <a:ln w="9525">
            <a:noFill/>
            <a:miter lim="800000"/>
            <a:headEnd/>
            <a:tailEnd/>
          </a:ln>
          <a:effectLst/>
        </p:spPr>
      </p:pic>
      <p:sp>
        <p:nvSpPr>
          <p:cNvPr id="5" name="Content Placeholder 4"/>
          <p:cNvSpPr>
            <a:spLocks noGrp="1"/>
          </p:cNvSpPr>
          <p:nvPr>
            <p:ph sz="half" idx="2"/>
          </p:nvPr>
        </p:nvSpPr>
        <p:spPr>
          <a:xfrm>
            <a:off x="3962400" y="1600200"/>
            <a:ext cx="5029200" cy="4724400"/>
          </a:xfrm>
        </p:spPr>
        <p:txBody>
          <a:bodyPr>
            <a:normAutofit lnSpcReduction="10000"/>
          </a:bodyPr>
          <a:lstStyle/>
          <a:p>
            <a:r>
              <a:rPr lang="en-US" dirty="0" smtClean="0"/>
              <a:t>A. </a:t>
            </a:r>
            <a:r>
              <a:rPr lang="en-US" b="1" dirty="0" err="1" smtClean="0"/>
              <a:t>Squamous</a:t>
            </a:r>
            <a:r>
              <a:rPr lang="en-US" b="1" dirty="0" smtClean="0"/>
              <a:t> epithelial cells</a:t>
            </a:r>
          </a:p>
          <a:p>
            <a:pPr lvl="1"/>
            <a:r>
              <a:rPr lang="en-US" dirty="0" smtClean="0"/>
              <a:t>Derived from the distal urethra, vagina, vulva, or prepuce</a:t>
            </a:r>
          </a:p>
          <a:p>
            <a:pPr lvl="1"/>
            <a:r>
              <a:rPr lang="en-US" dirty="0" smtClean="0"/>
              <a:t>Presence = not significant</a:t>
            </a:r>
          </a:p>
          <a:p>
            <a:r>
              <a:rPr lang="en-US" dirty="0" smtClean="0"/>
              <a:t>B. </a:t>
            </a:r>
            <a:r>
              <a:rPr lang="en-US" b="1" dirty="0" smtClean="0"/>
              <a:t>Transitional epithelial cells</a:t>
            </a:r>
          </a:p>
          <a:p>
            <a:pPr lvl="1"/>
            <a:r>
              <a:rPr lang="en-US" dirty="0" smtClean="0"/>
              <a:t>Derived from the bladder, </a:t>
            </a:r>
            <a:r>
              <a:rPr lang="en-US" dirty="0" err="1" smtClean="0"/>
              <a:t>ureters</a:t>
            </a:r>
            <a:r>
              <a:rPr lang="en-US" dirty="0" smtClean="0"/>
              <a:t>, renal pelvis, and proximal urethra</a:t>
            </a:r>
          </a:p>
          <a:p>
            <a:pPr lvl="1"/>
            <a:r>
              <a:rPr lang="en-US" dirty="0" smtClean="0"/>
              <a:t>Increased numbers suggest cystitis or </a:t>
            </a:r>
            <a:r>
              <a:rPr lang="en-US" dirty="0" err="1" smtClean="0"/>
              <a:t>pyelonephritis</a:t>
            </a:r>
            <a:endParaRPr lang="en-US" dirty="0" smtClean="0"/>
          </a:p>
          <a:p>
            <a:pPr lvl="1"/>
            <a:r>
              <a:rPr lang="en-US" dirty="0" smtClean="0"/>
              <a:t>Also may be seen with catheterization</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cells</a:t>
            </a:r>
            <a:endParaRPr lang="en-US" dirty="0"/>
          </a:p>
        </p:txBody>
      </p:sp>
      <p:sp>
        <p:nvSpPr>
          <p:cNvPr id="3" name="Content Placeholder 2"/>
          <p:cNvSpPr>
            <a:spLocks noGrp="1"/>
          </p:cNvSpPr>
          <p:nvPr>
            <p:ph idx="1"/>
          </p:nvPr>
        </p:nvSpPr>
        <p:spPr/>
        <p:txBody>
          <a:bodyPr/>
          <a:lstStyle/>
          <a:p>
            <a:r>
              <a:rPr lang="en-US" dirty="0" smtClean="0"/>
              <a:t>Smallest epithelial cells observed in urine</a:t>
            </a:r>
          </a:p>
          <a:p>
            <a:r>
              <a:rPr lang="en-US" dirty="0" smtClean="0"/>
              <a:t>Originate in the renal tubules and are only slightly larger than WBCs</a:t>
            </a:r>
          </a:p>
          <a:p>
            <a:r>
              <a:rPr lang="en-US" dirty="0" smtClean="0"/>
              <a:t>Generally round and contain a large nucleus and </a:t>
            </a:r>
            <a:r>
              <a:rPr lang="en-US" dirty="0" err="1" smtClean="0"/>
              <a:t>nongranular</a:t>
            </a:r>
            <a:r>
              <a:rPr lang="en-US" dirty="0" smtClean="0"/>
              <a:t> or finely granular cytoplasm</a:t>
            </a:r>
          </a:p>
          <a:p>
            <a:r>
              <a:rPr lang="en-US" dirty="0" smtClean="0"/>
              <a:t>Increased numbers occur in diseases of kidney parenchyma</a:t>
            </a: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Epithelial cells</a:t>
            </a:r>
            <a:endParaRPr lang="en-US" dirty="0"/>
          </a:p>
        </p:txBody>
      </p:sp>
      <p:pic>
        <p:nvPicPr>
          <p:cNvPr id="13314" name="Picture 2"/>
          <p:cNvPicPr>
            <a:picLocks noGrp="1" noChangeAspect="1" noChangeArrowheads="1"/>
          </p:cNvPicPr>
          <p:nvPr>
            <p:ph sz="half" idx="1"/>
          </p:nvPr>
        </p:nvPicPr>
        <p:blipFill>
          <a:blip r:embed="rId2" cstate="print"/>
          <a:stretch>
            <a:fillRect/>
          </a:stretch>
        </p:blipFill>
        <p:spPr bwMode="auto">
          <a:xfrm>
            <a:off x="685800" y="2414587"/>
            <a:ext cx="3429000" cy="3095625"/>
          </a:xfrm>
          <a:prstGeom prst="rect">
            <a:avLst/>
          </a:prstGeom>
          <a:noFill/>
          <a:ln w="9525">
            <a:noFill/>
            <a:miter lim="800000"/>
            <a:headEnd/>
            <a:tailEnd/>
          </a:ln>
        </p:spPr>
      </p:pic>
      <p:pic>
        <p:nvPicPr>
          <p:cNvPr id="13315" name="Picture 3"/>
          <p:cNvPicPr>
            <a:picLocks noGrp="1" noChangeAspect="1" noChangeArrowheads="1"/>
          </p:cNvPicPr>
          <p:nvPr>
            <p:ph sz="half" idx="2"/>
          </p:nvPr>
        </p:nvPicPr>
        <p:blipFill>
          <a:blip r:embed="rId3" cstate="print"/>
          <a:srcRect/>
          <a:stretch>
            <a:fillRect/>
          </a:stretch>
        </p:blipFill>
        <p:spPr bwMode="auto">
          <a:xfrm>
            <a:off x="5629275" y="2295525"/>
            <a:ext cx="2381250" cy="333375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casts</a:t>
            </a:r>
            <a:endParaRPr lang="en-US" dirty="0"/>
          </a:p>
        </p:txBody>
      </p:sp>
      <p:sp>
        <p:nvSpPr>
          <p:cNvPr id="3" name="Content Placeholder 2"/>
          <p:cNvSpPr>
            <a:spLocks noGrp="1"/>
          </p:cNvSpPr>
          <p:nvPr>
            <p:ph idx="1"/>
          </p:nvPr>
        </p:nvSpPr>
        <p:spPr/>
        <p:txBody>
          <a:bodyPr>
            <a:normAutofit fontScale="92500"/>
          </a:bodyPr>
          <a:lstStyle/>
          <a:p>
            <a:r>
              <a:rPr lang="en-US" dirty="0" smtClean="0"/>
              <a:t>In the renal tubules, secreted protein precipitates in acidic conditions and forms casts shaped like the tubules in which they form.</a:t>
            </a:r>
          </a:p>
          <a:p>
            <a:r>
              <a:rPr lang="en-US" dirty="0" smtClean="0"/>
              <a:t>Commonly classified on the basis of appearance as hyaline, epithelial, cellular (RBCs and/or WBCs), granular, waxy, fatty, and mixed</a:t>
            </a:r>
          </a:p>
          <a:p>
            <a:r>
              <a:rPr lang="en-US" dirty="0" smtClean="0"/>
              <a:t>Type depends in part on how quickly the filtrate is moving through the tubules and how much tubular damage is present</a:t>
            </a:r>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are cylindrical structures with parallel sides; width is determined by width of the lumen in which they are formed.</a:t>
            </a:r>
          </a:p>
          <a:p>
            <a:r>
              <a:rPr lang="en-US" dirty="0" smtClean="0"/>
              <a:t>Any cells or structures in the area may also be incorporated into casts, imparting the morphologic features that allow them to be identified</a:t>
            </a:r>
          </a:p>
          <a:p>
            <a:r>
              <a:rPr lang="en-US" dirty="0" smtClean="0"/>
              <a:t>Dissolve in alkaline urine (make sure sample has not become alkaline from standing too long)</a:t>
            </a:r>
          </a:p>
          <a:p>
            <a:r>
              <a:rPr lang="en-US" dirty="0" smtClean="0"/>
              <a:t>May be disrupted with high-speed centrifugation and rough sample handing</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casts</a:t>
            </a:r>
            <a:endParaRPr lang="en-US" dirty="0"/>
          </a:p>
        </p:txBody>
      </p:sp>
      <p:pic>
        <p:nvPicPr>
          <p:cNvPr id="4" name="Picture 25" descr="e:\New Projects\Hentrix\ppt\005013.jpg"/>
          <p:cNvPicPr>
            <a:picLocks noGrp="1" noChangeAspect="1" noChangeArrowheads="1"/>
          </p:cNvPicPr>
          <p:nvPr>
            <p:ph idx="1"/>
          </p:nvPr>
        </p:nvPicPr>
        <p:blipFill>
          <a:blip r:embed="rId2" cstate="print"/>
          <a:srcRect/>
          <a:stretch>
            <a:fillRect/>
          </a:stretch>
        </p:blipFill>
        <p:spPr bwMode="auto">
          <a:xfrm>
            <a:off x="1592208" y="1554163"/>
            <a:ext cx="6111983" cy="4525962"/>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8600" y="228600"/>
            <a:ext cx="8763000" cy="6477000"/>
          </a:xfrm>
        </p:spPr>
        <p:txBody>
          <a:bodyPr/>
          <a:lstStyle/>
          <a:p>
            <a:r>
              <a:rPr lang="en-US"/>
              <a:t>Hyaline casts are clear, colorless and sometimes transparent.  They are composed only of protein.  Hyaline casts seen can indicate the mildest form of renal irritation but can also be seen with fever, poor renal perfusion, strenuous exercise or general anesthesia.</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Hyaline casts</a:t>
            </a:r>
            <a:endParaRPr lang="en-US" dirty="0"/>
          </a:p>
        </p:txBody>
      </p:sp>
      <p:pic>
        <p:nvPicPr>
          <p:cNvPr id="4" name="Picture 24" descr="e:\New Projects\Hentrix\ppt\005014.jpg"/>
          <p:cNvPicPr>
            <a:picLocks noGrp="1" noChangeAspect="1" noChangeArrowheads="1"/>
          </p:cNvPicPr>
          <p:nvPr>
            <p:ph sz="half" idx="1"/>
          </p:nvPr>
        </p:nvPicPr>
        <p:blipFill>
          <a:blip r:embed="rId2" cstate="print"/>
          <a:stretch>
            <a:fillRect/>
          </a:stretch>
        </p:blipFill>
        <p:spPr bwMode="auto">
          <a:xfrm>
            <a:off x="304800" y="2482287"/>
            <a:ext cx="4191000" cy="2960225"/>
          </a:xfrm>
          <a:prstGeom prst="rect">
            <a:avLst/>
          </a:prstGeom>
          <a:noFill/>
          <a:ln w="9525">
            <a:noFill/>
            <a:miter lim="800000"/>
            <a:headEnd/>
            <a:tailEnd/>
          </a:ln>
          <a:effectLst/>
        </p:spPr>
      </p:pic>
      <p:pic>
        <p:nvPicPr>
          <p:cNvPr id="12290" name="Picture 2"/>
          <p:cNvPicPr>
            <a:picLocks noGrp="1" noChangeAspect="1" noChangeArrowheads="1"/>
          </p:cNvPicPr>
          <p:nvPr>
            <p:ph sz="half" idx="2"/>
          </p:nvPr>
        </p:nvPicPr>
        <p:blipFill>
          <a:blip r:embed="rId3" cstate="print"/>
          <a:srcRect/>
          <a:stretch>
            <a:fillRect/>
          </a:stretch>
        </p:blipFill>
        <p:spPr bwMode="auto">
          <a:xfrm>
            <a:off x="5486400" y="2128837"/>
            <a:ext cx="2819400" cy="38766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properties of urine</a:t>
            </a:r>
            <a:endParaRPr lang="en-US" dirty="0"/>
          </a:p>
        </p:txBody>
      </p:sp>
      <p:sp>
        <p:nvSpPr>
          <p:cNvPr id="3" name="Content Placeholder 2"/>
          <p:cNvSpPr>
            <a:spLocks noGrp="1"/>
          </p:cNvSpPr>
          <p:nvPr>
            <p:ph idx="1"/>
          </p:nvPr>
        </p:nvSpPr>
        <p:spPr/>
        <p:txBody>
          <a:bodyPr/>
          <a:lstStyle/>
          <a:p>
            <a:r>
              <a:rPr lang="en-US" dirty="0" smtClean="0"/>
              <a:t>Include all observations made without the aid of microscope or chemical reagents</a:t>
            </a:r>
          </a:p>
          <a:p>
            <a:r>
              <a:rPr lang="en-US" dirty="0" smtClean="0"/>
              <a:t>Volume, color, odor, transparency, and specific gravity (</a:t>
            </a:r>
            <a:r>
              <a:rPr lang="en-US" dirty="0" err="1" smtClean="0"/>
              <a:t>spG</a:t>
            </a:r>
            <a:r>
              <a:rPr lang="en-US" dirty="0" smtClean="0"/>
              <a:t>) of the urine are evaluated</a:t>
            </a:r>
          </a:p>
          <a:p>
            <a:pPr>
              <a:buNone/>
            </a:pPr>
            <a:endParaRPr lang="en-US" dirty="0" smtClean="0"/>
          </a:p>
          <a:p>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28600" y="152400"/>
            <a:ext cx="8915400" cy="6324600"/>
          </a:xfrm>
        </p:spPr>
        <p:txBody>
          <a:bodyPr/>
          <a:lstStyle/>
          <a:p>
            <a:r>
              <a:rPr lang="en-US"/>
              <a:t>Granular casts are hyline casts that contain granules.  These are the most common type of casts see in animals. The granules are from epithilial cells, RBC, or WBC that become incorporated  and then degenerated.  Granular casts are seen in cases of acute nephritis.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Granular cast</a:t>
            </a:r>
            <a:endParaRPr lang="en-US" dirty="0"/>
          </a:p>
        </p:txBody>
      </p:sp>
      <p:pic>
        <p:nvPicPr>
          <p:cNvPr id="4" name="Picture 24" descr="e:\New Projects\Hentrix\ppt\005015.jpg"/>
          <p:cNvPicPr>
            <a:picLocks noGrp="1" noChangeAspect="1" noChangeArrowheads="1"/>
          </p:cNvPicPr>
          <p:nvPr>
            <p:ph idx="1"/>
          </p:nvPr>
        </p:nvPicPr>
        <p:blipFill>
          <a:blip r:embed="rId2" cstate="print"/>
          <a:srcRect/>
          <a:stretch>
            <a:fillRect/>
          </a:stretch>
        </p:blipFill>
        <p:spPr bwMode="auto">
          <a:xfrm>
            <a:off x="1628343" y="1554163"/>
            <a:ext cx="6039713" cy="4525962"/>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28600" y="152400"/>
            <a:ext cx="8915400" cy="6324600"/>
          </a:xfrm>
        </p:spPr>
        <p:txBody>
          <a:bodyPr>
            <a:normAutofit/>
          </a:bodyPr>
          <a:lstStyle/>
          <a:p>
            <a:r>
              <a:rPr lang="en-US" sz="3200" dirty="0" smtClean="0"/>
              <a:t>epithelial </a:t>
            </a:r>
            <a:r>
              <a:rPr lang="en-US" sz="3200" dirty="0" smtClean="0"/>
              <a:t>casts most commonly result when disease processes such as ischemia, infarction, or </a:t>
            </a:r>
            <a:r>
              <a:rPr lang="en-US" sz="3200" dirty="0" err="1" smtClean="0"/>
              <a:t>nephrotoxicity</a:t>
            </a:r>
            <a:r>
              <a:rPr lang="en-US" sz="3200" dirty="0" smtClean="0"/>
              <a:t> cause degeneration and necrosis of tubular epithelial cells. </a:t>
            </a:r>
            <a:r>
              <a:rPr lang="en-US" sz="3200" dirty="0" smtClean="0"/>
              <a:t/>
            </a:r>
            <a:br>
              <a:rPr lang="en-US" sz="3200" dirty="0" smtClean="0"/>
            </a:br>
            <a:r>
              <a:rPr lang="en-US" sz="3200" dirty="0" smtClean="0"/>
              <a:t>A </a:t>
            </a:r>
            <a:r>
              <a:rPr lang="en-US" sz="3200" dirty="0" smtClean="0"/>
              <a:t>common scenario is the patient with </a:t>
            </a:r>
            <a:r>
              <a:rPr lang="en-US" sz="3200" dirty="0" smtClean="0"/>
              <a:t>severe </a:t>
            </a:r>
            <a:r>
              <a:rPr lang="en-US" sz="3200" dirty="0" smtClean="0"/>
              <a:t>dehydration</a:t>
            </a:r>
            <a:r>
              <a:rPr lang="en-US" sz="3200" dirty="0" smtClean="0"/>
              <a:t>. </a:t>
            </a:r>
            <a:r>
              <a:rPr lang="en-US" sz="3200" dirty="0" smtClean="0"/>
              <a:t>The resulting casts </a:t>
            </a:r>
            <a:r>
              <a:rPr lang="en-US" sz="3200" dirty="0" smtClean="0"/>
              <a:t>are flushed out of the tubules in </a:t>
            </a:r>
            <a:r>
              <a:rPr lang="en-US" sz="3200" dirty="0" smtClean="0"/>
              <a:t>urine produced following rehydration with fluid therapy. </a:t>
            </a:r>
            <a:endParaRPr lang="en-US" sz="32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Epithelial casts</a:t>
            </a:r>
            <a:endParaRPr lang="en-US" dirty="0"/>
          </a:p>
        </p:txBody>
      </p:sp>
      <p:pic>
        <p:nvPicPr>
          <p:cNvPr id="4" name="Picture 25" descr="e:\New Projects\Hentrix\ppt\005016.jpg"/>
          <p:cNvPicPr>
            <a:picLocks noGrp="1" noChangeAspect="1" noChangeArrowheads="1"/>
          </p:cNvPicPr>
          <p:nvPr>
            <p:ph sz="half" idx="1"/>
          </p:nvPr>
        </p:nvPicPr>
        <p:blipFill>
          <a:blip r:embed="rId2" cstate="print"/>
          <a:stretch>
            <a:fillRect/>
          </a:stretch>
        </p:blipFill>
        <p:spPr bwMode="auto">
          <a:xfrm>
            <a:off x="304800" y="2620219"/>
            <a:ext cx="4191000" cy="2684362"/>
          </a:xfrm>
          <a:prstGeom prst="rect">
            <a:avLst/>
          </a:prstGeom>
          <a:noFill/>
          <a:ln w="9525">
            <a:noFill/>
            <a:miter lim="800000"/>
            <a:headEnd/>
            <a:tailEnd/>
          </a:ln>
          <a:effectLst/>
        </p:spPr>
      </p:pic>
      <p:pic>
        <p:nvPicPr>
          <p:cNvPr id="8194" name="Picture 2"/>
          <p:cNvPicPr>
            <a:picLocks noGrp="1" noChangeAspect="1" noChangeArrowheads="1"/>
          </p:cNvPicPr>
          <p:nvPr>
            <p:ph sz="half" idx="2"/>
          </p:nvPr>
        </p:nvPicPr>
        <p:blipFill>
          <a:blip r:embed="rId3" cstate="print"/>
          <a:srcRect/>
          <a:stretch>
            <a:fillRect/>
          </a:stretch>
        </p:blipFill>
        <p:spPr bwMode="auto">
          <a:xfrm>
            <a:off x="5629275" y="2295525"/>
            <a:ext cx="2381250" cy="33337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4800" y="228600"/>
            <a:ext cx="8610600" cy="6400800"/>
          </a:xfrm>
        </p:spPr>
        <p:txBody>
          <a:bodyPr/>
          <a:lstStyle/>
          <a:p>
            <a:r>
              <a:rPr lang="en-US"/>
              <a:t>Leukocytes casts contain white blood cells, predominantly segmented neutrophils.  The presence of white blood cells and leukocyte casts indicates inflammation in the renal tubules.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Leukocyte cast</a:t>
            </a:r>
            <a:endParaRPr lang="en-US" dirty="0"/>
          </a:p>
        </p:txBody>
      </p:sp>
      <p:pic>
        <p:nvPicPr>
          <p:cNvPr id="4" name="Picture 2"/>
          <p:cNvPicPr>
            <a:picLocks noGrp="1" noChangeAspect="1" noChangeArrowheads="1"/>
          </p:cNvPicPr>
          <p:nvPr>
            <p:ph idx="1"/>
          </p:nvPr>
        </p:nvPicPr>
        <p:blipFill>
          <a:blip r:embed="rId2" cstate="print"/>
          <a:srcRect/>
          <a:stretch>
            <a:fillRect/>
          </a:stretch>
        </p:blipFill>
        <p:spPr bwMode="auto">
          <a:xfrm>
            <a:off x="2247900" y="2240756"/>
            <a:ext cx="4800600" cy="315277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304800" y="152400"/>
            <a:ext cx="8610600" cy="6477000"/>
          </a:xfrm>
        </p:spPr>
        <p:txBody>
          <a:bodyPr/>
          <a:lstStyle/>
          <a:p>
            <a:r>
              <a:rPr lang="en-US"/>
              <a:t>Erythrocyte casts are deep yellow to orange in color.  These casts form when red blood cells aggregate within the lumen of the tubule.  Erythrocyte casts indicate renal bleeding.  The bleeding may be from hemorrhage due to trauma or bleeding disorders or as part of an inflammatory response.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erythrocyte cast</a:t>
            </a:r>
            <a:endParaRPr lang="en-US" dirty="0"/>
          </a:p>
        </p:txBody>
      </p:sp>
      <p:pic>
        <p:nvPicPr>
          <p:cNvPr id="10" name="Picture 24" descr="e:\New Projects\Hentrix\ppt\005017.jpg"/>
          <p:cNvPicPr>
            <a:picLocks noGrp="1" noChangeAspect="1" noChangeArrowheads="1"/>
          </p:cNvPicPr>
          <p:nvPr>
            <p:ph idx="1"/>
          </p:nvPr>
        </p:nvPicPr>
        <p:blipFill>
          <a:blip r:embed="rId2" cstate="print"/>
          <a:stretch>
            <a:fillRect/>
          </a:stretch>
        </p:blipFill>
        <p:spPr bwMode="auto">
          <a:xfrm>
            <a:off x="1361885" y="1554163"/>
            <a:ext cx="6572629" cy="4525962"/>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304800" y="152400"/>
            <a:ext cx="8686800" cy="6477000"/>
          </a:xfrm>
        </p:spPr>
        <p:txBody>
          <a:bodyPr/>
          <a:lstStyle/>
          <a:p>
            <a:r>
              <a:rPr lang="en-US"/>
              <a:t>Waxy casts resemble hyaline casts but are usually wider with square ends rather than round.  They also have a waxy appearance. These casts are colorless or gray and are highly refractile.  These casts indicate severe or chronic degeneration of the tubules.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Waxy casts</a:t>
            </a:r>
            <a:endParaRPr lang="en-US" dirty="0"/>
          </a:p>
        </p:txBody>
      </p:sp>
      <p:pic>
        <p:nvPicPr>
          <p:cNvPr id="6" name="Picture 26" descr="e:\New Projects\Hentrix\ppt\005018.jpg"/>
          <p:cNvPicPr>
            <a:picLocks noGrp="1" noChangeAspect="1" noChangeArrowheads="1"/>
          </p:cNvPicPr>
          <p:nvPr>
            <p:ph sz="half" idx="1"/>
          </p:nvPr>
        </p:nvPicPr>
        <p:blipFill>
          <a:blip r:embed="rId2" cstate="print"/>
          <a:srcRect/>
          <a:stretch>
            <a:fillRect/>
          </a:stretch>
        </p:blipFill>
        <p:spPr bwMode="auto">
          <a:xfrm>
            <a:off x="785916" y="1600200"/>
            <a:ext cx="3228768" cy="4724400"/>
          </a:xfrm>
          <a:prstGeom prst="rect">
            <a:avLst/>
          </a:prstGeom>
          <a:noFill/>
          <a:ln w="9525">
            <a:noFill/>
            <a:miter lim="800000"/>
            <a:headEnd/>
            <a:tailEnd/>
          </a:ln>
          <a:effectLst/>
        </p:spPr>
      </p:pic>
      <p:pic>
        <p:nvPicPr>
          <p:cNvPr id="9" name="Picture 2"/>
          <p:cNvPicPr>
            <a:picLocks noGrp="1" noChangeAspect="1" noChangeArrowheads="1"/>
          </p:cNvPicPr>
          <p:nvPr>
            <p:ph sz="half" idx="2"/>
          </p:nvPr>
        </p:nvPicPr>
        <p:blipFill>
          <a:blip r:embed="rId3" cstate="print"/>
          <a:srcRect/>
          <a:stretch>
            <a:fillRect/>
          </a:stretch>
        </p:blipFill>
        <p:spPr bwMode="auto">
          <a:xfrm>
            <a:off x="5061438" y="1676401"/>
            <a:ext cx="3320561" cy="431673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volume	</a:t>
            </a:r>
            <a:endParaRPr lang="en-US" dirty="0"/>
          </a:p>
        </p:txBody>
      </p:sp>
      <p:sp>
        <p:nvSpPr>
          <p:cNvPr id="3" name="Content Placeholder 2"/>
          <p:cNvSpPr>
            <a:spLocks noGrp="1"/>
          </p:cNvSpPr>
          <p:nvPr>
            <p:ph idx="1"/>
          </p:nvPr>
        </p:nvSpPr>
        <p:spPr>
          <a:xfrm>
            <a:off x="228600" y="1676400"/>
            <a:ext cx="8686800" cy="4860925"/>
          </a:xfrm>
        </p:spPr>
        <p:txBody>
          <a:bodyPr>
            <a:normAutofit lnSpcReduction="10000"/>
          </a:bodyPr>
          <a:lstStyle/>
          <a:p>
            <a:r>
              <a:rPr lang="en-US" dirty="0" smtClean="0"/>
              <a:t>May be affected by factors unrelated to disease:</a:t>
            </a:r>
          </a:p>
          <a:p>
            <a:pPr lvl="1"/>
            <a:r>
              <a:rPr lang="en-US" dirty="0" smtClean="0"/>
              <a:t>Fluid intake</a:t>
            </a:r>
          </a:p>
          <a:p>
            <a:pPr lvl="1"/>
            <a:r>
              <a:rPr lang="en-US" dirty="0" smtClean="0"/>
              <a:t>External losses</a:t>
            </a:r>
          </a:p>
          <a:p>
            <a:pPr lvl="2"/>
            <a:r>
              <a:rPr lang="en-US" dirty="0" smtClean="0"/>
              <a:t>Respiratory, intestinal tract</a:t>
            </a:r>
          </a:p>
          <a:p>
            <a:pPr lvl="1"/>
            <a:r>
              <a:rPr lang="en-US" dirty="0" smtClean="0"/>
              <a:t>Environmental temperature and humidity</a:t>
            </a:r>
          </a:p>
          <a:p>
            <a:pPr lvl="1"/>
            <a:r>
              <a:rPr lang="en-US" dirty="0" smtClean="0"/>
              <a:t>Amount and type of food</a:t>
            </a:r>
          </a:p>
          <a:p>
            <a:pPr lvl="1"/>
            <a:r>
              <a:rPr lang="en-US" dirty="0" smtClean="0"/>
              <a:t>Level of physical activity</a:t>
            </a:r>
          </a:p>
          <a:p>
            <a:pPr lvl="1"/>
            <a:r>
              <a:rPr lang="en-US" dirty="0" smtClean="0"/>
              <a:t>Size of animal</a:t>
            </a:r>
          </a:p>
          <a:p>
            <a:pPr lvl="1"/>
            <a:r>
              <a:rPr lang="en-US" dirty="0" smtClean="0"/>
              <a:t>species</a:t>
            </a: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381000" y="228600"/>
            <a:ext cx="8458200" cy="6324600"/>
          </a:xfrm>
        </p:spPr>
        <p:txBody>
          <a:bodyPr/>
          <a:lstStyle/>
          <a:p>
            <a:r>
              <a:rPr lang="en-US"/>
              <a:t>Fatty casts contain droplets of fat that appear as refractile bodies.  These casts are commonly seen in cats with renal disease.  They are also occasionally seen in diabetic dogs.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Fatty casts</a:t>
            </a:r>
            <a:endParaRPr lang="en-US" dirty="0"/>
          </a:p>
        </p:txBody>
      </p:sp>
      <p:pic>
        <p:nvPicPr>
          <p:cNvPr id="8" name="Picture 2" descr="C:\Users\Cathy\Pictures\fatty.jpg"/>
          <p:cNvPicPr>
            <a:picLocks noGrp="1" noChangeAspect="1" noChangeArrowheads="1"/>
          </p:cNvPicPr>
          <p:nvPr>
            <p:ph sz="half" idx="1"/>
          </p:nvPr>
        </p:nvPicPr>
        <p:blipFill>
          <a:blip r:embed="rId2" cstate="print"/>
          <a:srcRect/>
          <a:stretch>
            <a:fillRect/>
          </a:stretch>
        </p:blipFill>
        <p:spPr bwMode="auto">
          <a:xfrm>
            <a:off x="1219200" y="2133600"/>
            <a:ext cx="2792290" cy="2943225"/>
          </a:xfrm>
          <a:prstGeom prst="rect">
            <a:avLst/>
          </a:prstGeom>
          <a:noFill/>
        </p:spPr>
      </p:pic>
      <p:pic>
        <p:nvPicPr>
          <p:cNvPr id="9" name="Picture 3" descr="C:\Users\Cathy\Pictures\fatty2.jpg"/>
          <p:cNvPicPr>
            <a:picLocks noGrp="1" noChangeAspect="1" noChangeArrowheads="1"/>
          </p:cNvPicPr>
          <p:nvPr>
            <p:ph sz="half" idx="2"/>
          </p:nvPr>
        </p:nvPicPr>
        <p:blipFill>
          <a:blip r:embed="rId3" cstate="print"/>
          <a:srcRect/>
          <a:stretch>
            <a:fillRect/>
          </a:stretch>
        </p:blipFill>
        <p:spPr bwMode="auto">
          <a:xfrm>
            <a:off x="5105400" y="2156461"/>
            <a:ext cx="2643187" cy="2934652"/>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34000"/>
            <a:ext cx="8686800" cy="838200"/>
          </a:xfrm>
        </p:spPr>
        <p:txBody>
          <a:bodyPr>
            <a:noAutofit/>
          </a:bodyPr>
          <a:lstStyle/>
          <a:p>
            <a:r>
              <a:rPr lang="en-US" sz="1800" b="1" dirty="0" smtClean="0"/>
              <a:t>A</a:t>
            </a:r>
            <a:r>
              <a:rPr lang="en-US" sz="1800" dirty="0" smtClean="0"/>
              <a:t>: Hyaline cast; </a:t>
            </a:r>
            <a:r>
              <a:rPr lang="en-US" sz="1800" b="1" dirty="0" smtClean="0"/>
              <a:t>B</a:t>
            </a:r>
            <a:r>
              <a:rPr lang="en-US" sz="1800" dirty="0" smtClean="0"/>
              <a:t>: Fatty cast; </a:t>
            </a:r>
            <a:r>
              <a:rPr lang="en-US" sz="1800" b="1" dirty="0" smtClean="0"/>
              <a:t>C</a:t>
            </a:r>
            <a:r>
              <a:rPr lang="en-US" sz="1800" dirty="0" smtClean="0"/>
              <a:t>: Hyaline to finely granular cast; </a:t>
            </a:r>
            <a:r>
              <a:rPr lang="en-US" sz="1800" dirty="0" smtClean="0"/>
              <a:t/>
            </a:r>
            <a:br>
              <a:rPr lang="en-US" sz="1800" dirty="0" smtClean="0"/>
            </a:br>
            <a:r>
              <a:rPr lang="en-US" sz="1800" b="1" dirty="0" smtClean="0"/>
              <a:t>D</a:t>
            </a:r>
            <a:r>
              <a:rPr lang="en-US" sz="1800" dirty="0" smtClean="0"/>
              <a:t>: Cellular cast; </a:t>
            </a:r>
            <a:r>
              <a:rPr lang="en-US" sz="1800" b="1" dirty="0" smtClean="0"/>
              <a:t>E</a:t>
            </a:r>
            <a:r>
              <a:rPr lang="en-US" sz="1800" dirty="0" smtClean="0"/>
              <a:t>: Cellular to coarsely granular cast; </a:t>
            </a:r>
            <a:r>
              <a:rPr lang="en-US" sz="1800" dirty="0" smtClean="0"/>
              <a:t/>
            </a:r>
            <a:br>
              <a:rPr lang="en-US" sz="1800" dirty="0" smtClean="0"/>
            </a:br>
            <a:r>
              <a:rPr lang="en-US" sz="1800" b="1" dirty="0" smtClean="0"/>
              <a:t>F</a:t>
            </a:r>
            <a:r>
              <a:rPr lang="en-US" sz="1800" dirty="0" smtClean="0"/>
              <a:t>: Coarsely granular cast; </a:t>
            </a:r>
            <a:r>
              <a:rPr lang="en-US" sz="1800" b="1" dirty="0" smtClean="0"/>
              <a:t>G</a:t>
            </a:r>
            <a:r>
              <a:rPr lang="en-US" sz="1800" dirty="0" smtClean="0"/>
              <a:t>: Finely granular cast; </a:t>
            </a:r>
            <a:r>
              <a:rPr lang="en-US" sz="1800" dirty="0" smtClean="0"/>
              <a:t/>
            </a:r>
            <a:br>
              <a:rPr lang="en-US" sz="1800" dirty="0" smtClean="0"/>
            </a:br>
            <a:r>
              <a:rPr lang="en-US" sz="1800" b="1" dirty="0" smtClean="0"/>
              <a:t>H</a:t>
            </a:r>
            <a:r>
              <a:rPr lang="en-US" sz="1800" dirty="0" smtClean="0"/>
              <a:t>: Granular to waxy cast, </a:t>
            </a:r>
            <a:r>
              <a:rPr lang="en-US" sz="1800" b="1" dirty="0" smtClean="0"/>
              <a:t>I</a:t>
            </a:r>
            <a:r>
              <a:rPr lang="en-US" sz="1800" dirty="0" smtClean="0"/>
              <a:t>: Waxy cast.</a:t>
            </a:r>
            <a:endParaRPr lang="en-US" sz="1800"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2209800" y="457200"/>
            <a:ext cx="4541099" cy="4525962"/>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crystals</a:t>
            </a:r>
            <a:endParaRPr lang="en-US" dirty="0"/>
          </a:p>
        </p:txBody>
      </p:sp>
      <p:sp>
        <p:nvSpPr>
          <p:cNvPr id="3" name="Content Placeholder 2"/>
          <p:cNvSpPr>
            <a:spLocks noGrp="1"/>
          </p:cNvSpPr>
          <p:nvPr>
            <p:ph idx="1"/>
          </p:nvPr>
        </p:nvSpPr>
        <p:spPr>
          <a:xfrm>
            <a:off x="304800" y="1554162"/>
            <a:ext cx="8686800" cy="5303838"/>
          </a:xfrm>
        </p:spPr>
        <p:txBody>
          <a:bodyPr>
            <a:normAutofit/>
          </a:bodyPr>
          <a:lstStyle/>
          <a:p>
            <a:r>
              <a:rPr lang="en-US" dirty="0" smtClean="0"/>
              <a:t>Presence in urine is called </a:t>
            </a:r>
            <a:r>
              <a:rPr lang="en-US" b="1" dirty="0" err="1" smtClean="0"/>
              <a:t>crystalluria</a:t>
            </a:r>
            <a:endParaRPr lang="en-US" dirty="0" smtClean="0"/>
          </a:p>
          <a:p>
            <a:r>
              <a:rPr lang="en-US" dirty="0" err="1" smtClean="0"/>
              <a:t>Crystalluria</a:t>
            </a:r>
            <a:r>
              <a:rPr lang="en-US" dirty="0" smtClean="0"/>
              <a:t> may or may not be of clinical significance.</a:t>
            </a:r>
          </a:p>
          <a:p>
            <a:r>
              <a:rPr lang="en-US" dirty="0" smtClean="0"/>
              <a:t>Certain crystals form as a consequence of their elements being secreted into the urine by normal renal activity or as a consequence of metabolic diseases</a:t>
            </a:r>
          </a:p>
          <a:p>
            <a:r>
              <a:rPr lang="en-US" dirty="0" smtClean="0"/>
              <a:t>Type of crystals formed depends on urine pH, concentration and temperature, and solubility of elements</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4" descr="e:\New Projects\Hentrix\ppt\005019.jpg"/>
          <p:cNvPicPr>
            <a:picLocks noGrp="1" noChangeAspect="1" noChangeArrowheads="1"/>
          </p:cNvPicPr>
          <p:nvPr>
            <p:ph idx="4294967295"/>
          </p:nvPr>
        </p:nvPicPr>
        <p:blipFill>
          <a:blip r:embed="rId2" cstate="print"/>
          <a:srcRect/>
          <a:stretch>
            <a:fillRect/>
          </a:stretch>
        </p:blipFill>
        <p:spPr bwMode="auto">
          <a:xfrm>
            <a:off x="2133600" y="-1"/>
            <a:ext cx="4343400" cy="6864209"/>
          </a:xfrm>
          <a:prstGeom prst="rect">
            <a:avLst/>
          </a:prstGeom>
          <a:noFill/>
          <a:ln w="9525">
            <a:noFill/>
            <a:miter lim="800000"/>
            <a:headEnd/>
            <a:tailEnd/>
          </a:ln>
          <a:effec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crystals</a:t>
            </a:r>
            <a:endParaRPr lang="en-US" dirty="0"/>
          </a:p>
        </p:txBody>
      </p:sp>
      <p:sp>
        <p:nvSpPr>
          <p:cNvPr id="3" name="Content Placeholder 2"/>
          <p:cNvSpPr>
            <a:spLocks noGrp="1"/>
          </p:cNvSpPr>
          <p:nvPr>
            <p:ph idx="1"/>
          </p:nvPr>
        </p:nvSpPr>
        <p:spPr/>
        <p:txBody>
          <a:bodyPr/>
          <a:lstStyle/>
          <a:p>
            <a:r>
              <a:rPr lang="en-US" dirty="0" smtClean="0"/>
              <a:t>Crystals are generally reported as occasional, moderate, or many</a:t>
            </a:r>
          </a:p>
          <a:p>
            <a:r>
              <a:rPr lang="en-US" dirty="0" smtClean="0"/>
              <a:t>Although crystals and </a:t>
            </a:r>
            <a:r>
              <a:rPr lang="en-US" dirty="0" err="1" smtClean="0"/>
              <a:t>uroliths</a:t>
            </a:r>
            <a:r>
              <a:rPr lang="en-US" dirty="0" smtClean="0"/>
              <a:t> are often identified based on morphologic characteristics, the only definitive methods to identify crystals are x-ray diffraction and chemical analysis.</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Struvite</a:t>
            </a:r>
            <a:r>
              <a:rPr lang="en-US" dirty="0" smtClean="0"/>
              <a:t> crystals</a:t>
            </a:r>
            <a:endParaRPr lang="en-US" dirty="0"/>
          </a:p>
        </p:txBody>
      </p:sp>
      <p:pic>
        <p:nvPicPr>
          <p:cNvPr id="6" name="Picture 24" descr="e:\New Projects\Hentrix\ppt\005021.jpg"/>
          <p:cNvPicPr>
            <a:picLocks noGrp="1" noChangeAspect="1" noChangeArrowheads="1"/>
          </p:cNvPicPr>
          <p:nvPr>
            <p:ph sz="half" idx="1"/>
          </p:nvPr>
        </p:nvPicPr>
        <p:blipFill>
          <a:blip r:embed="rId2" cstate="print"/>
          <a:stretch>
            <a:fillRect/>
          </a:stretch>
        </p:blipFill>
        <p:spPr bwMode="auto">
          <a:xfrm>
            <a:off x="304800" y="2392101"/>
            <a:ext cx="4191000" cy="3140597"/>
          </a:xfrm>
          <a:prstGeom prst="rect">
            <a:avLst/>
          </a:prstGeom>
          <a:noFill/>
          <a:ln w="9525">
            <a:noFill/>
            <a:miter lim="800000"/>
            <a:headEnd/>
            <a:tailEnd/>
          </a:ln>
          <a:effectLst/>
        </p:spPr>
      </p:pic>
      <p:sp>
        <p:nvSpPr>
          <p:cNvPr id="8" name="Content Placeholder 4"/>
          <p:cNvSpPr>
            <a:spLocks noGrp="1"/>
          </p:cNvSpPr>
          <p:nvPr>
            <p:ph sz="half" idx="2"/>
          </p:nvPr>
        </p:nvSpPr>
        <p:spPr/>
        <p:txBody>
          <a:bodyPr>
            <a:normAutofit lnSpcReduction="10000"/>
          </a:bodyPr>
          <a:lstStyle/>
          <a:p>
            <a:r>
              <a:rPr lang="en-US" dirty="0" smtClean="0"/>
              <a:t>Typically resemble coffin lids or prisms; may take other shapes</a:t>
            </a:r>
          </a:p>
          <a:p>
            <a:r>
              <a:rPr lang="en-US" dirty="0" smtClean="0"/>
              <a:t>Sometimes referred to as:</a:t>
            </a:r>
          </a:p>
          <a:p>
            <a:pPr lvl="1"/>
            <a:r>
              <a:rPr lang="en-US" dirty="0" smtClean="0"/>
              <a:t>Triple phosphate crystals</a:t>
            </a:r>
          </a:p>
          <a:p>
            <a:pPr lvl="1"/>
            <a:r>
              <a:rPr lang="en-US" dirty="0" smtClean="0"/>
              <a:t>Magnesium ammonium phosphate crystals</a:t>
            </a:r>
          </a:p>
          <a:p>
            <a:r>
              <a:rPr lang="en-US" dirty="0" smtClean="0"/>
              <a:t>6 to 8 sides = typical</a:t>
            </a:r>
          </a:p>
          <a:p>
            <a:r>
              <a:rPr lang="en-US" dirty="0" smtClean="0"/>
              <a:t>Found in </a:t>
            </a:r>
            <a:r>
              <a:rPr lang="en-US" b="1" dirty="0" smtClean="0"/>
              <a:t>alkaline </a:t>
            </a:r>
            <a:r>
              <a:rPr lang="en-US" dirty="0" smtClean="0"/>
              <a:t>to </a:t>
            </a:r>
            <a:r>
              <a:rPr lang="en-US" b="1" dirty="0" smtClean="0"/>
              <a:t>slightly acidic </a:t>
            </a:r>
            <a:r>
              <a:rPr lang="en-US" dirty="0" smtClean="0"/>
              <a:t>urine.</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Struvite</a:t>
            </a:r>
            <a:r>
              <a:rPr lang="en-US" dirty="0" smtClean="0"/>
              <a:t> crystals</a:t>
            </a:r>
            <a:endParaRPr lang="en-US" dirty="0"/>
          </a:p>
        </p:txBody>
      </p:sp>
      <p:sp>
        <p:nvSpPr>
          <p:cNvPr id="7" name="Content Placeholder 6"/>
          <p:cNvSpPr>
            <a:spLocks noGrp="1"/>
          </p:cNvSpPr>
          <p:nvPr>
            <p:ph sz="half" idx="1"/>
          </p:nvPr>
        </p:nvSpPr>
        <p:spPr/>
        <p:txBody>
          <a:bodyPr>
            <a:normAutofit fontScale="92500" lnSpcReduction="10000"/>
          </a:bodyPr>
          <a:lstStyle/>
          <a:p>
            <a:r>
              <a:rPr lang="en-US" dirty="0" smtClean="0"/>
              <a:t>The </a:t>
            </a:r>
            <a:r>
              <a:rPr lang="en-US" dirty="0" smtClean="0"/>
              <a:t>most common type </a:t>
            </a:r>
            <a:r>
              <a:rPr lang="en-US" dirty="0" smtClean="0"/>
              <a:t>of crystals (dogs </a:t>
            </a:r>
            <a:r>
              <a:rPr lang="en-US" dirty="0" smtClean="0"/>
              <a:t>and </a:t>
            </a:r>
            <a:r>
              <a:rPr lang="en-US" dirty="0" smtClean="0"/>
              <a:t>cats)</a:t>
            </a:r>
          </a:p>
          <a:p>
            <a:r>
              <a:rPr lang="en-US" dirty="0" smtClean="0"/>
              <a:t>Often </a:t>
            </a:r>
            <a:r>
              <a:rPr lang="en-US" dirty="0" smtClean="0"/>
              <a:t>seen in urine from clinically normal individuals. </a:t>
            </a:r>
            <a:endParaRPr lang="en-US" dirty="0" smtClean="0"/>
          </a:p>
          <a:p>
            <a:r>
              <a:rPr lang="en-US" dirty="0" smtClean="0"/>
              <a:t>Urinary </a:t>
            </a:r>
            <a:r>
              <a:rPr lang="en-US" dirty="0" smtClean="0"/>
              <a:t>tract infection with </a:t>
            </a:r>
            <a:r>
              <a:rPr lang="en-US" dirty="0" err="1" smtClean="0"/>
              <a:t>urease</a:t>
            </a:r>
            <a:r>
              <a:rPr lang="en-US" dirty="0" smtClean="0"/>
              <a:t>-positive bacteria can promote </a:t>
            </a:r>
            <a:r>
              <a:rPr lang="en-US" dirty="0" err="1" smtClean="0"/>
              <a:t>struvite</a:t>
            </a:r>
            <a:r>
              <a:rPr lang="en-US" dirty="0" smtClean="0"/>
              <a:t> </a:t>
            </a:r>
            <a:r>
              <a:rPr lang="en-US" dirty="0" err="1" smtClean="0"/>
              <a:t>crystalluria</a:t>
            </a:r>
            <a:r>
              <a:rPr lang="en-US" dirty="0" smtClean="0"/>
              <a:t> (and </a:t>
            </a:r>
            <a:r>
              <a:rPr lang="en-US" dirty="0" err="1" smtClean="0"/>
              <a:t>urolithiasis</a:t>
            </a:r>
            <a:r>
              <a:rPr lang="en-US" dirty="0" smtClean="0"/>
              <a:t>) by raising urine pH and increasing free ammonia. </a:t>
            </a:r>
            <a:endParaRPr lang="en-US" dirty="0"/>
          </a:p>
        </p:txBody>
      </p:sp>
      <p:pic>
        <p:nvPicPr>
          <p:cNvPr id="8" name="Picture 4" descr="f16-31-X5700"/>
          <p:cNvPicPr>
            <a:picLocks noGrp="1" noChangeArrowheads="1"/>
          </p:cNvPicPr>
          <p:nvPr>
            <p:ph sz="half" idx="2"/>
          </p:nvPr>
        </p:nvPicPr>
        <p:blipFill>
          <a:blip r:embed="rId2" cstate="print"/>
          <a:stretch>
            <a:fillRect/>
          </a:stretch>
        </p:blipFill>
        <p:spPr bwMode="auto">
          <a:xfrm>
            <a:off x="4953000" y="1676400"/>
            <a:ext cx="3320796" cy="4108704"/>
          </a:xfrm>
          <a:prstGeom prst="rect">
            <a:avLst/>
          </a:prstGeom>
          <a:noFill/>
          <a:ln w="9525">
            <a:noFill/>
            <a:miter lim="800000"/>
            <a:headEnd/>
            <a:tailEnd/>
          </a:ln>
          <a:effec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Amorphous phosphate crystals</a:t>
            </a:r>
            <a:endParaRPr lang="en-US" dirty="0"/>
          </a:p>
        </p:txBody>
      </p:sp>
      <p:pic>
        <p:nvPicPr>
          <p:cNvPr id="4" name="Picture 25" descr="e:\New Projects\Hentrix\ppt\005022.jpg"/>
          <p:cNvPicPr>
            <a:picLocks noGrp="1" noChangeAspect="1" noChangeArrowheads="1"/>
          </p:cNvPicPr>
          <p:nvPr>
            <p:ph sz="half" idx="1"/>
          </p:nvPr>
        </p:nvPicPr>
        <p:blipFill>
          <a:blip r:embed="rId2" cstate="print"/>
          <a:stretch>
            <a:fillRect/>
          </a:stretch>
        </p:blipFill>
        <p:spPr bwMode="auto">
          <a:xfrm>
            <a:off x="228600" y="2362200"/>
            <a:ext cx="4656198" cy="3200399"/>
          </a:xfrm>
          <a:prstGeom prst="rect">
            <a:avLst/>
          </a:prstGeom>
          <a:noFill/>
          <a:ln w="9525">
            <a:noFill/>
            <a:miter lim="800000"/>
            <a:headEnd/>
            <a:tailEnd/>
          </a:ln>
          <a:effectLst/>
        </p:spPr>
      </p:pic>
      <p:sp>
        <p:nvSpPr>
          <p:cNvPr id="5" name="Content Placeholder 4"/>
          <p:cNvSpPr>
            <a:spLocks noGrp="1"/>
          </p:cNvSpPr>
          <p:nvPr>
            <p:ph sz="half" idx="2"/>
          </p:nvPr>
        </p:nvSpPr>
        <p:spPr>
          <a:xfrm>
            <a:off x="4953000" y="1828800"/>
            <a:ext cx="4343400" cy="4724400"/>
          </a:xfrm>
        </p:spPr>
        <p:txBody>
          <a:bodyPr/>
          <a:lstStyle/>
          <a:p>
            <a:r>
              <a:rPr lang="en-US" dirty="0" smtClean="0"/>
              <a:t>Common in </a:t>
            </a:r>
            <a:r>
              <a:rPr lang="en-US" b="1" dirty="0" smtClean="0"/>
              <a:t>alkaline</a:t>
            </a:r>
            <a:r>
              <a:rPr lang="en-US" dirty="0" smtClean="0"/>
              <a:t> urine and appear as a granular </a:t>
            </a:r>
            <a:r>
              <a:rPr lang="en-US" dirty="0" smtClean="0"/>
              <a:t>precipitate.</a:t>
            </a:r>
          </a:p>
          <a:p>
            <a:r>
              <a:rPr lang="en-US" dirty="0" smtClean="0"/>
              <a:t>Similar in appearance to amorphous </a:t>
            </a:r>
            <a:r>
              <a:rPr lang="en-US" dirty="0" err="1" smtClean="0"/>
              <a:t>urate</a:t>
            </a:r>
            <a:r>
              <a:rPr lang="en-US" dirty="0" smtClean="0"/>
              <a:t> crystals; however, amorphous phosphate crystals lack color.</a:t>
            </a:r>
            <a:endParaRPr lang="en-US" dirty="0" smtClean="0"/>
          </a:p>
          <a:p>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carbonate crystals</a:t>
            </a:r>
            <a:endParaRPr lang="en-US" dirty="0"/>
          </a:p>
        </p:txBody>
      </p:sp>
      <p:pic>
        <p:nvPicPr>
          <p:cNvPr id="4" name="Picture 25" descr="e:\New Projects\Hentrix\ppt\005023.jpg"/>
          <p:cNvPicPr>
            <a:picLocks noGrp="1" noChangeAspect="1" noChangeArrowheads="1"/>
          </p:cNvPicPr>
          <p:nvPr>
            <p:ph sz="half" idx="1"/>
          </p:nvPr>
        </p:nvPicPr>
        <p:blipFill>
          <a:blip r:embed="rId2" cstate="print"/>
          <a:stretch>
            <a:fillRect/>
          </a:stretch>
        </p:blipFill>
        <p:spPr bwMode="auto">
          <a:xfrm>
            <a:off x="228600" y="2466951"/>
            <a:ext cx="4267200" cy="2938426"/>
          </a:xfrm>
          <a:prstGeom prst="rect">
            <a:avLst/>
          </a:prstGeom>
          <a:noFill/>
          <a:ln w="9525">
            <a:noFill/>
            <a:miter lim="800000"/>
            <a:headEnd/>
            <a:tailEnd/>
          </a:ln>
          <a:effectLst/>
        </p:spPr>
      </p:pic>
      <p:sp>
        <p:nvSpPr>
          <p:cNvPr id="5" name="Content Placeholder 4"/>
          <p:cNvSpPr>
            <a:spLocks noGrp="1"/>
          </p:cNvSpPr>
          <p:nvPr>
            <p:ph sz="half" idx="2"/>
          </p:nvPr>
        </p:nvSpPr>
        <p:spPr/>
        <p:txBody>
          <a:bodyPr/>
          <a:lstStyle/>
          <a:p>
            <a:r>
              <a:rPr lang="en-US" dirty="0" smtClean="0"/>
              <a:t>Common in healthy horses and rabbits</a:t>
            </a:r>
          </a:p>
          <a:p>
            <a:r>
              <a:rPr lang="en-US" dirty="0" smtClean="0"/>
              <a:t>Round with many lines radiating from the centers or can appear as large granular masses.</a:t>
            </a:r>
          </a:p>
          <a:p>
            <a:r>
              <a:rPr lang="en-US" dirty="0" smtClean="0"/>
              <a:t>Also may have a “dumbbell” shape</a:t>
            </a:r>
          </a:p>
          <a:p>
            <a:r>
              <a:rPr lang="en-US" b="1" dirty="0" smtClean="0"/>
              <a:t>Neutral </a:t>
            </a:r>
            <a:r>
              <a:rPr lang="en-US" dirty="0" smtClean="0"/>
              <a:t>to </a:t>
            </a:r>
            <a:r>
              <a:rPr lang="en-US" b="1" dirty="0" smtClean="0"/>
              <a:t>alkaline </a:t>
            </a:r>
            <a:r>
              <a:rPr lang="en-US" dirty="0" smtClean="0"/>
              <a:t>urine</a:t>
            </a:r>
            <a:endParaRPr lang="en-US" b="1" dirty="0" smtClean="0"/>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volume	</a:t>
            </a:r>
            <a:endParaRPr lang="en-US" dirty="0"/>
          </a:p>
        </p:txBody>
      </p:sp>
      <p:sp>
        <p:nvSpPr>
          <p:cNvPr id="3" name="Content Placeholder 2"/>
          <p:cNvSpPr>
            <a:spLocks noGrp="1"/>
          </p:cNvSpPr>
          <p:nvPr>
            <p:ph idx="1"/>
          </p:nvPr>
        </p:nvSpPr>
        <p:spPr/>
        <p:txBody>
          <a:bodyPr>
            <a:normAutofit lnSpcReduction="10000"/>
          </a:bodyPr>
          <a:lstStyle/>
          <a:p>
            <a:r>
              <a:rPr lang="en-US" dirty="0" smtClean="0"/>
              <a:t>Observing a single urination is not reliable for estimating urine output</a:t>
            </a:r>
          </a:p>
          <a:p>
            <a:r>
              <a:rPr lang="en-US" dirty="0" smtClean="0"/>
              <a:t>Ideally determine 24-hour urine volume</a:t>
            </a:r>
          </a:p>
          <a:p>
            <a:r>
              <a:rPr lang="en-US" dirty="0" smtClean="0"/>
              <a:t>Daily urine production varies in different domestic species</a:t>
            </a:r>
          </a:p>
          <a:p>
            <a:r>
              <a:rPr lang="en-US" dirty="0" smtClean="0"/>
              <a:t>Normal daily output = 20-40 mg/kg (dogs and cats)</a:t>
            </a:r>
          </a:p>
          <a:p>
            <a:r>
              <a:rPr lang="en-US" dirty="0" smtClean="0"/>
              <a:t>Terms:</a:t>
            </a:r>
          </a:p>
          <a:p>
            <a:pPr lvl="1"/>
            <a:r>
              <a:rPr lang="en-US" dirty="0" err="1" smtClean="0"/>
              <a:t>Polyuria</a:t>
            </a:r>
            <a:r>
              <a:rPr lang="en-US" dirty="0" smtClean="0"/>
              <a:t>, </a:t>
            </a:r>
            <a:r>
              <a:rPr lang="en-US" dirty="0" err="1" smtClean="0"/>
              <a:t>polydipsia</a:t>
            </a:r>
            <a:r>
              <a:rPr lang="en-US" dirty="0" smtClean="0"/>
              <a:t>, </a:t>
            </a:r>
            <a:r>
              <a:rPr lang="en-US" dirty="0" err="1" smtClean="0"/>
              <a:t>oliguria</a:t>
            </a:r>
            <a:r>
              <a:rPr lang="en-US" dirty="0" smtClean="0"/>
              <a:t>, </a:t>
            </a:r>
            <a:r>
              <a:rPr lang="en-US" dirty="0" err="1" smtClean="0"/>
              <a:t>anuria</a:t>
            </a:r>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Urate</a:t>
            </a:r>
            <a:r>
              <a:rPr lang="en-US" dirty="0" smtClean="0"/>
              <a:t> and uric acid crystals</a:t>
            </a:r>
            <a:endParaRPr lang="en-US" dirty="0"/>
          </a:p>
        </p:txBody>
      </p:sp>
      <p:pic>
        <p:nvPicPr>
          <p:cNvPr id="4" name="Picture 26" descr="e:\New Projects\Hentrix\ppt\005027.jpg"/>
          <p:cNvPicPr>
            <a:picLocks noGrp="1" noChangeAspect="1" noChangeArrowheads="1"/>
          </p:cNvPicPr>
          <p:nvPr>
            <p:ph idx="1"/>
          </p:nvPr>
        </p:nvPicPr>
        <p:blipFill>
          <a:blip r:embed="rId2" cstate="print"/>
          <a:srcRect/>
          <a:stretch>
            <a:fillRect/>
          </a:stretch>
        </p:blipFill>
        <p:spPr bwMode="auto">
          <a:xfrm>
            <a:off x="1676400" y="1295400"/>
            <a:ext cx="6080799" cy="4525962"/>
          </a:xfrm>
          <a:prstGeom prst="rect">
            <a:avLst/>
          </a:prstGeom>
          <a:noFill/>
          <a:ln w="9525">
            <a:noFill/>
            <a:miter lim="800000"/>
            <a:headEnd/>
            <a:tailEnd/>
          </a:ln>
          <a:effectLst/>
        </p:spPr>
      </p:pic>
      <p:graphicFrame>
        <p:nvGraphicFramePr>
          <p:cNvPr id="5" name="Group 25"/>
          <p:cNvGraphicFramePr>
            <a:graphicFrameLocks noGrp="1"/>
          </p:cNvGraphicFramePr>
          <p:nvPr/>
        </p:nvGraphicFramePr>
        <p:xfrm>
          <a:off x="0" y="5946775"/>
          <a:ext cx="9144000" cy="914400"/>
        </p:xfrm>
        <a:graphic>
          <a:graphicData uri="http://schemas.openxmlformats.org/drawingml/2006/table">
            <a:tbl>
              <a:tblPr/>
              <a:tblGrid>
                <a:gridCol w="9144000"/>
              </a:tblGrid>
              <a:tr h="0">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rPr>
                        <a:t>Figure 5-27</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A,</a:t>
                      </a:r>
                      <a:r>
                        <a:rPr kumimoji="0" lang="en-US" sz="1200" b="0" i="0" u="none" strike="noStrike" cap="none" normalizeH="0" baseline="0" dirty="0" smtClean="0">
                          <a:ln>
                            <a:noFill/>
                          </a:ln>
                          <a:solidFill>
                            <a:schemeClr val="tx1"/>
                          </a:solidFill>
                          <a:effectLst/>
                          <a:latin typeface="Arial" pitchFamily="34" charset="0"/>
                        </a:rPr>
                        <a:t> Amorphous </a:t>
                      </a:r>
                      <a:r>
                        <a:rPr kumimoji="0" lang="en-US" sz="1200" b="0" i="0" u="none" strike="noStrike" cap="none" normalizeH="0" baseline="0" dirty="0" err="1" smtClean="0">
                          <a:ln>
                            <a:noFill/>
                          </a:ln>
                          <a:solidFill>
                            <a:schemeClr val="tx1"/>
                          </a:solidFill>
                          <a:effectLst/>
                          <a:latin typeface="Arial" pitchFamily="34" charset="0"/>
                        </a:rPr>
                        <a:t>urate</a:t>
                      </a:r>
                      <a:r>
                        <a:rPr kumimoji="0" lang="en-US" sz="1200" b="0" i="0" u="none" strike="noStrike" cap="none" normalizeH="0" baseline="0" dirty="0" smtClean="0">
                          <a:ln>
                            <a:noFill/>
                          </a:ln>
                          <a:solidFill>
                            <a:schemeClr val="tx1"/>
                          </a:solidFill>
                          <a:effectLst/>
                          <a:latin typeface="Arial" pitchFamily="34" charset="0"/>
                        </a:rPr>
                        <a:t> crystals. A cotton fiber (contaminant) is trapped within the crystals </a:t>
                      </a:r>
                      <a:r>
                        <a:rPr kumimoji="0" lang="en-US" sz="1200" b="0" i="1" u="none" strike="noStrike" cap="none" normalizeH="0" baseline="0" dirty="0" smtClean="0">
                          <a:ln>
                            <a:noFill/>
                          </a:ln>
                          <a:solidFill>
                            <a:schemeClr val="tx1"/>
                          </a:solidFill>
                          <a:effectLst/>
                          <a:latin typeface="Arial" pitchFamily="34" charset="0"/>
                        </a:rPr>
                        <a:t>(arrow)</a:t>
                      </a:r>
                      <a:r>
                        <a:rPr kumimoji="0" lang="en-US" sz="1200" b="0" i="0" u="none" strike="noStrike" cap="none" normalizeH="0" baseline="0" dirty="0" smtClean="0">
                          <a:ln>
                            <a:noFill/>
                          </a:ln>
                          <a:solidFill>
                            <a:schemeClr val="tx1"/>
                          </a:solidFill>
                          <a:effectLst/>
                          <a:latin typeface="Arial" pitchFamily="34" charset="0"/>
                        </a:rPr>
                        <a:t>. </a:t>
                      </a:r>
                      <a:r>
                        <a:rPr kumimoji="0" lang="en-US" sz="1200" b="1" i="0" u="none" strike="noStrike" cap="none" normalizeH="0" baseline="0" dirty="0" smtClean="0">
                          <a:ln>
                            <a:noFill/>
                          </a:ln>
                          <a:solidFill>
                            <a:schemeClr val="tx1"/>
                          </a:solidFill>
                          <a:effectLst/>
                          <a:latin typeface="Arial" pitchFamily="34" charset="0"/>
                        </a:rPr>
                        <a:t>B,</a:t>
                      </a:r>
                      <a:r>
                        <a:rPr kumimoji="0" lang="en-US" sz="1200" b="0" i="0" u="none" strike="noStrike" cap="none" normalizeH="0" baseline="0" dirty="0" smtClean="0">
                          <a:ln>
                            <a:noFill/>
                          </a:ln>
                          <a:solidFill>
                            <a:schemeClr val="tx1"/>
                          </a:solidFill>
                          <a:effectLst/>
                          <a:latin typeface="Arial" pitchFamily="34" charset="0"/>
                        </a:rPr>
                        <a:t> Uric acid crystals. These are not commonly found in small animals except for </a:t>
                      </a:r>
                      <a:r>
                        <a:rPr kumimoji="0" lang="en-US" sz="1200" b="0" i="0" u="none" strike="noStrike" cap="none" normalizeH="0" baseline="0" dirty="0" err="1" smtClean="0">
                          <a:ln>
                            <a:noFill/>
                          </a:ln>
                          <a:solidFill>
                            <a:schemeClr val="tx1"/>
                          </a:solidFill>
                          <a:effectLst/>
                          <a:latin typeface="Arial" pitchFamily="34" charset="0"/>
                        </a:rPr>
                        <a:t>dalmatian</a:t>
                      </a:r>
                      <a:r>
                        <a:rPr kumimoji="0" lang="en-US" sz="1200" b="0" i="0" u="none" strike="noStrike" cap="none" normalizeH="0" baseline="0" dirty="0" smtClean="0">
                          <a:ln>
                            <a:noFill/>
                          </a:ln>
                          <a:solidFill>
                            <a:schemeClr val="tx1"/>
                          </a:solidFill>
                          <a:effectLst/>
                          <a:latin typeface="Arial" pitchFamily="34" charset="0"/>
                        </a:rPr>
                        <a:t> dogs. </a:t>
                      </a:r>
                      <a:r>
                        <a:rPr kumimoji="0" lang="en-US" sz="1200" b="1" i="0" u="none" strike="noStrike" cap="none" normalizeH="0" baseline="0" dirty="0" smtClean="0">
                          <a:ln>
                            <a:noFill/>
                          </a:ln>
                          <a:solidFill>
                            <a:schemeClr val="tx1"/>
                          </a:solidFill>
                          <a:effectLst/>
                          <a:latin typeface="Arial" pitchFamily="34" charset="0"/>
                        </a:rPr>
                        <a:t>C,</a:t>
                      </a:r>
                      <a:r>
                        <a:rPr kumimoji="0" lang="en-US" sz="1200" b="0" i="0" u="none" strike="noStrike" cap="none" normalizeH="0" baseline="0" dirty="0" smtClean="0">
                          <a:ln>
                            <a:noFill/>
                          </a:ln>
                          <a:solidFill>
                            <a:schemeClr val="tx1"/>
                          </a:solidFill>
                          <a:effectLst/>
                          <a:latin typeface="Arial" pitchFamily="34" charset="0"/>
                        </a:rPr>
                        <a:t> Sodium </a:t>
                      </a:r>
                      <a:r>
                        <a:rPr kumimoji="0" lang="en-US" sz="1200" b="0" i="0" u="none" strike="noStrike" cap="none" normalizeH="0" baseline="0" dirty="0" err="1" smtClean="0">
                          <a:ln>
                            <a:noFill/>
                          </a:ln>
                          <a:solidFill>
                            <a:schemeClr val="tx1"/>
                          </a:solidFill>
                          <a:effectLst/>
                          <a:latin typeface="Arial" pitchFamily="34" charset="0"/>
                        </a:rPr>
                        <a:t>urate</a:t>
                      </a:r>
                      <a:r>
                        <a:rPr kumimoji="0" lang="en-US" sz="1200" b="0" i="0" u="none" strike="noStrike" cap="none" normalizeH="0" baseline="0" dirty="0" smtClean="0">
                          <a:ln>
                            <a:noFill/>
                          </a:ln>
                          <a:solidFill>
                            <a:schemeClr val="tx1"/>
                          </a:solidFill>
                          <a:effectLst/>
                          <a:latin typeface="Arial" pitchFamily="34" charset="0"/>
                        </a:rPr>
                        <a:t> crystals. May be found in association with ammonium </a:t>
                      </a:r>
                      <a:r>
                        <a:rPr kumimoji="0" lang="en-US" sz="1200" b="0" i="0" u="none" strike="noStrike" cap="none" normalizeH="0" baseline="0" dirty="0" err="1" smtClean="0">
                          <a:ln>
                            <a:noFill/>
                          </a:ln>
                          <a:solidFill>
                            <a:schemeClr val="tx1"/>
                          </a:solidFill>
                          <a:effectLst/>
                          <a:latin typeface="Arial" pitchFamily="34" charset="0"/>
                        </a:rPr>
                        <a:t>biurate</a:t>
                      </a:r>
                      <a:r>
                        <a:rPr kumimoji="0" lang="en-US" sz="1200" b="0" i="0" u="none" strike="noStrike" cap="none" normalizeH="0" baseline="0" dirty="0" smtClean="0">
                          <a:ln>
                            <a:noFill/>
                          </a:ln>
                          <a:solidFill>
                            <a:schemeClr val="tx1"/>
                          </a:solidFill>
                          <a:effectLst/>
                          <a:latin typeface="Arial" pitchFamily="34" charset="0"/>
                        </a:rPr>
                        <a:t> </a:t>
                      </a:r>
                      <a:r>
                        <a:rPr kumimoji="0" lang="en-US" sz="1200" b="0" i="0" u="none" strike="noStrike" cap="none" normalizeH="0" baseline="0" dirty="0" err="1" smtClean="0">
                          <a:ln>
                            <a:noFill/>
                          </a:ln>
                          <a:solidFill>
                            <a:schemeClr val="tx1"/>
                          </a:solidFill>
                          <a:effectLst/>
                          <a:latin typeface="Arial" pitchFamily="34" charset="0"/>
                        </a:rPr>
                        <a:t>uroliths</a:t>
                      </a:r>
                      <a:r>
                        <a:rPr kumimoji="0" lang="en-US" sz="1200" b="0" i="0" u="none" strike="noStrike" cap="none" normalizeH="0" baseline="0" dirty="0" smtClean="0">
                          <a:ln>
                            <a:noFill/>
                          </a:ln>
                          <a:solidFill>
                            <a:schemeClr val="tx1"/>
                          </a:solidFill>
                          <a:effectLst/>
                          <a:latin typeface="Arial" pitchFamily="34" charset="0"/>
                        </a:rPr>
                        <a:t>. A calcium oxalate </a:t>
                      </a:r>
                      <a:r>
                        <a:rPr kumimoji="0" lang="en-US" sz="1200" b="0" i="0" u="none" strike="noStrike" cap="none" normalizeH="0" baseline="0" dirty="0" err="1" smtClean="0">
                          <a:ln>
                            <a:noFill/>
                          </a:ln>
                          <a:solidFill>
                            <a:schemeClr val="tx1"/>
                          </a:solidFill>
                          <a:effectLst/>
                          <a:latin typeface="Arial" pitchFamily="34" charset="0"/>
                        </a:rPr>
                        <a:t>dihyrate</a:t>
                      </a:r>
                      <a:r>
                        <a:rPr kumimoji="0" lang="en-US" sz="1200" b="0" i="0" u="none" strike="noStrike" cap="none" normalizeH="0" baseline="0" dirty="0" smtClean="0">
                          <a:ln>
                            <a:noFill/>
                          </a:ln>
                          <a:solidFill>
                            <a:schemeClr val="tx1"/>
                          </a:solidFill>
                          <a:effectLst/>
                          <a:latin typeface="Arial" pitchFamily="34" charset="0"/>
                        </a:rPr>
                        <a:t> crystals is also present (center).</a:t>
                      </a:r>
                    </a:p>
                  </a:txBody>
                  <a:tcPr horzOverflow="overflow">
                    <a:lnL cap="flat">
                      <a:noFill/>
                    </a:lnL>
                    <a:lnR cap="flat">
                      <a:noFill/>
                    </a:lnR>
                    <a:lnT cap="flat">
                      <a:noFill/>
                    </a:lnT>
                    <a:lnB cap="flat">
                      <a:noFill/>
                    </a:lnB>
                    <a:lnTlToBr>
                      <a:noFill/>
                    </a:lnTlToBr>
                    <a:lnBlToTr>
                      <a:noFill/>
                    </a:lnBlToTr>
                    <a:noFill/>
                  </a:tcPr>
                </a:tc>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rPr>
                        <a:t>(From </a:t>
                      </a:r>
                      <a:r>
                        <a:rPr kumimoji="0" lang="en-US" sz="1200" b="0" i="0" u="none" strike="noStrike" cap="none" normalizeH="0" baseline="0" dirty="0" err="1" smtClean="0">
                          <a:ln>
                            <a:noFill/>
                          </a:ln>
                          <a:solidFill>
                            <a:schemeClr val="tx1"/>
                          </a:solidFill>
                          <a:effectLst/>
                          <a:latin typeface="Arial" pitchFamily="34" charset="0"/>
                        </a:rPr>
                        <a:t>Raskin</a:t>
                      </a:r>
                      <a:r>
                        <a:rPr kumimoji="0" lang="en-US" sz="1200" b="0" i="0" u="none" strike="noStrike" cap="none" normalizeH="0" baseline="0" dirty="0" smtClean="0">
                          <a:ln>
                            <a:noFill/>
                          </a:ln>
                          <a:solidFill>
                            <a:schemeClr val="tx1"/>
                          </a:solidFill>
                          <a:effectLst/>
                          <a:latin typeface="Arial" pitchFamily="34" charset="0"/>
                        </a:rPr>
                        <a:t> RE, Meyer DJ: </a:t>
                      </a:r>
                      <a:r>
                        <a:rPr kumimoji="0" lang="en-US" sz="1200" b="0" i="1" u="none" strike="noStrike" cap="none" normalizeH="0" baseline="0" dirty="0" smtClean="0">
                          <a:ln>
                            <a:noFill/>
                          </a:ln>
                          <a:solidFill>
                            <a:schemeClr val="tx1"/>
                          </a:solidFill>
                          <a:effectLst/>
                          <a:latin typeface="Arial" pitchFamily="34" charset="0"/>
                        </a:rPr>
                        <a:t>Atlas of canine and feline cytology</a:t>
                      </a:r>
                      <a:r>
                        <a:rPr kumimoji="0" lang="en-US" sz="1200" b="0" i="0" u="none" strike="noStrike" cap="none" normalizeH="0" baseline="0" dirty="0" smtClean="0">
                          <a:ln>
                            <a:noFill/>
                          </a:ln>
                          <a:solidFill>
                            <a:schemeClr val="tx1"/>
                          </a:solidFill>
                          <a:effectLst/>
                          <a:latin typeface="Arial" pitchFamily="34" charset="0"/>
                        </a:rPr>
                        <a:t>, St Louis, 2001, Saunders.)</a:t>
                      </a: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Urate</a:t>
            </a:r>
            <a:r>
              <a:rPr lang="en-US" dirty="0" smtClean="0"/>
              <a:t> and uric acid crystals</a:t>
            </a:r>
            <a:endParaRPr lang="en-US" dirty="0"/>
          </a:p>
        </p:txBody>
      </p:sp>
      <p:sp>
        <p:nvSpPr>
          <p:cNvPr id="3" name="Content Placeholder 2"/>
          <p:cNvSpPr>
            <a:spLocks noGrp="1"/>
          </p:cNvSpPr>
          <p:nvPr>
            <p:ph idx="1"/>
          </p:nvPr>
        </p:nvSpPr>
        <p:spPr/>
        <p:txBody>
          <a:bodyPr/>
          <a:lstStyle/>
          <a:p>
            <a:r>
              <a:rPr lang="en-US" dirty="0" smtClean="0"/>
              <a:t>Amorphous </a:t>
            </a:r>
            <a:r>
              <a:rPr lang="en-US" dirty="0" err="1" smtClean="0"/>
              <a:t>urates</a:t>
            </a:r>
            <a:r>
              <a:rPr lang="en-US" dirty="0" smtClean="0"/>
              <a:t> (Na, K, Mg, or Ca salts) tend to form in acidic urine, and may have a yellow or yellow-brown color. </a:t>
            </a:r>
            <a:endParaRPr lang="en-US" dirty="0" smtClean="0"/>
          </a:p>
          <a:p>
            <a:r>
              <a:rPr lang="en-US" dirty="0" smtClean="0"/>
              <a:t>Uric acid crystals commonly occur in </a:t>
            </a:r>
            <a:r>
              <a:rPr lang="en-US" dirty="0" err="1" smtClean="0"/>
              <a:t>dalmatians</a:t>
            </a:r>
            <a:r>
              <a:rPr lang="en-US" dirty="0" smtClean="0"/>
              <a:t> </a:t>
            </a:r>
            <a:r>
              <a:rPr lang="en-US" dirty="0" smtClean="0"/>
              <a:t>and bulldogs due to their body’s inability to process </a:t>
            </a:r>
            <a:r>
              <a:rPr lang="en-US" dirty="0" err="1" smtClean="0"/>
              <a:t>purines</a:t>
            </a:r>
            <a:r>
              <a:rPr lang="en-US" dirty="0" smtClean="0"/>
              <a:t> (from certain types of meat).</a:t>
            </a:r>
          </a:p>
          <a:p>
            <a:r>
              <a:rPr lang="en-US" dirty="0" smtClean="0"/>
              <a:t>Formation is favored in </a:t>
            </a:r>
            <a:r>
              <a:rPr lang="en-US" b="1" dirty="0" smtClean="0"/>
              <a:t>acidic urine.</a:t>
            </a:r>
            <a:endParaRPr lang="en-US" dirty="0" smtClean="0"/>
          </a:p>
          <a:p>
            <a:endParaRPr lang="en-US" dirty="0" smtClean="0"/>
          </a:p>
          <a:p>
            <a:endParaRPr lang="en-US" dirty="0" smtClean="0"/>
          </a:p>
          <a:p>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Ammonium </a:t>
            </a:r>
            <a:r>
              <a:rPr lang="en-US" dirty="0" err="1" smtClean="0"/>
              <a:t>biurate</a:t>
            </a:r>
            <a:r>
              <a:rPr lang="en-US" dirty="0" smtClean="0"/>
              <a:t> crystals</a:t>
            </a:r>
            <a:endParaRPr lang="en-US" dirty="0"/>
          </a:p>
        </p:txBody>
      </p:sp>
      <p:pic>
        <p:nvPicPr>
          <p:cNvPr id="4" name="Picture 4" descr="f16-32-X5700"/>
          <p:cNvPicPr>
            <a:picLocks noGrp="1" noChangeArrowheads="1"/>
          </p:cNvPicPr>
          <p:nvPr>
            <p:ph sz="half" idx="1"/>
          </p:nvPr>
        </p:nvPicPr>
        <p:blipFill>
          <a:blip r:embed="rId2" cstate="print"/>
          <a:stretch>
            <a:fillRect/>
          </a:stretch>
        </p:blipFill>
        <p:spPr bwMode="auto">
          <a:xfrm>
            <a:off x="685800" y="2133600"/>
            <a:ext cx="3168396" cy="3032760"/>
          </a:xfrm>
          <a:prstGeom prst="rect">
            <a:avLst/>
          </a:prstGeom>
          <a:noFill/>
          <a:ln w="9525">
            <a:noFill/>
            <a:miter lim="800000"/>
            <a:headEnd/>
            <a:tailEnd/>
          </a:ln>
          <a:effectLst/>
        </p:spPr>
      </p:pic>
      <p:sp>
        <p:nvSpPr>
          <p:cNvPr id="5" name="Content Placeholder 4"/>
          <p:cNvSpPr>
            <a:spLocks noGrp="1"/>
          </p:cNvSpPr>
          <p:nvPr>
            <p:ph sz="half" idx="2"/>
          </p:nvPr>
        </p:nvSpPr>
        <p:spPr>
          <a:xfrm>
            <a:off x="4648200" y="1600200"/>
            <a:ext cx="4343400" cy="5257800"/>
          </a:xfrm>
        </p:spPr>
        <p:txBody>
          <a:bodyPr>
            <a:normAutofit fontScale="92500" lnSpcReduction="10000"/>
          </a:bodyPr>
          <a:lstStyle/>
          <a:p>
            <a:r>
              <a:rPr lang="en-US" dirty="0" smtClean="0"/>
              <a:t>Ammonium </a:t>
            </a:r>
            <a:r>
              <a:rPr lang="en-US" dirty="0" err="1" smtClean="0"/>
              <a:t>urate</a:t>
            </a:r>
            <a:r>
              <a:rPr lang="en-US" dirty="0" smtClean="0"/>
              <a:t> (or </a:t>
            </a:r>
            <a:r>
              <a:rPr lang="en-US" dirty="0" err="1" smtClean="0"/>
              <a:t>biurate</a:t>
            </a:r>
            <a:r>
              <a:rPr lang="en-US" dirty="0" smtClean="0"/>
              <a:t>) crystals generally appear as brown or yellow-brown spherical bodies with irregular protrusions ("thorn-apples"). </a:t>
            </a:r>
            <a:endParaRPr lang="en-US" dirty="0" smtClean="0"/>
          </a:p>
          <a:p>
            <a:r>
              <a:rPr lang="en-US" dirty="0" smtClean="0"/>
              <a:t>Formation </a:t>
            </a:r>
            <a:r>
              <a:rPr lang="en-US" dirty="0" smtClean="0"/>
              <a:t>is favored in </a:t>
            </a:r>
            <a:r>
              <a:rPr lang="en-US" b="1" dirty="0" smtClean="0"/>
              <a:t>neutral</a:t>
            </a:r>
            <a:r>
              <a:rPr lang="en-US" dirty="0" smtClean="0"/>
              <a:t> to </a:t>
            </a:r>
            <a:r>
              <a:rPr lang="en-US" b="1" dirty="0" smtClean="0"/>
              <a:t>alkaline</a:t>
            </a:r>
            <a:r>
              <a:rPr lang="en-US" dirty="0" smtClean="0"/>
              <a:t> urine. </a:t>
            </a:r>
            <a:endParaRPr lang="en-US" dirty="0" smtClean="0"/>
          </a:p>
          <a:p>
            <a:r>
              <a:rPr lang="en-US" dirty="0" smtClean="0"/>
              <a:t>Both Dalmatians </a:t>
            </a:r>
            <a:r>
              <a:rPr lang="en-US" dirty="0" smtClean="0"/>
              <a:t>and Bulldogs are predisposed to </a:t>
            </a:r>
            <a:r>
              <a:rPr lang="en-US" dirty="0" err="1" smtClean="0"/>
              <a:t>urate</a:t>
            </a:r>
            <a:r>
              <a:rPr lang="en-US" dirty="0" smtClean="0"/>
              <a:t> </a:t>
            </a:r>
            <a:r>
              <a:rPr lang="en-US" dirty="0" err="1" smtClean="0"/>
              <a:t>urolithiasis</a:t>
            </a:r>
            <a:r>
              <a:rPr lang="en-US" dirty="0" smtClean="0"/>
              <a:t>. They are rarely, if ever, seen in urine from normal cats or dogs of other breeds. </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Calcium oxalate crystals</a:t>
            </a:r>
            <a:endParaRPr lang="en-US" dirty="0"/>
          </a:p>
        </p:txBody>
      </p:sp>
      <p:sp>
        <p:nvSpPr>
          <p:cNvPr id="4" name="Text Placeholder 3"/>
          <p:cNvSpPr>
            <a:spLocks noGrp="1"/>
          </p:cNvSpPr>
          <p:nvPr>
            <p:ph type="body" idx="1"/>
          </p:nvPr>
        </p:nvSpPr>
        <p:spPr/>
        <p:txBody>
          <a:bodyPr/>
          <a:lstStyle/>
          <a:p>
            <a:r>
              <a:rPr lang="en-US" dirty="0" smtClean="0"/>
              <a:t>Calcium oxalate </a:t>
            </a:r>
            <a:r>
              <a:rPr lang="en-US" dirty="0" err="1" smtClean="0"/>
              <a:t>dihydrate</a:t>
            </a:r>
            <a:endParaRPr lang="en-US" dirty="0"/>
          </a:p>
        </p:txBody>
      </p:sp>
      <p:sp>
        <p:nvSpPr>
          <p:cNvPr id="6" name="Text Placeholder 5"/>
          <p:cNvSpPr>
            <a:spLocks noGrp="1"/>
          </p:cNvSpPr>
          <p:nvPr>
            <p:ph type="body" sz="half" idx="3"/>
          </p:nvPr>
        </p:nvSpPr>
        <p:spPr/>
        <p:txBody>
          <a:bodyPr/>
          <a:lstStyle/>
          <a:p>
            <a:r>
              <a:rPr lang="en-US" dirty="0" smtClean="0"/>
              <a:t>Calcium oxalate monohydrate</a:t>
            </a:r>
            <a:endParaRPr lang="en-US" dirty="0"/>
          </a:p>
        </p:txBody>
      </p:sp>
      <p:pic>
        <p:nvPicPr>
          <p:cNvPr id="8" name="Picture 4" descr="f16-30A-X5700"/>
          <p:cNvPicPr>
            <a:picLocks noGrp="1" noChangeArrowheads="1"/>
          </p:cNvPicPr>
          <p:nvPr>
            <p:ph sz="quarter" idx="2"/>
          </p:nvPr>
        </p:nvPicPr>
        <p:blipFill>
          <a:blip r:embed="rId2" cstate="print"/>
          <a:srcRect/>
          <a:stretch>
            <a:fillRect/>
          </a:stretch>
        </p:blipFill>
        <p:spPr bwMode="auto">
          <a:xfrm>
            <a:off x="533400" y="1524000"/>
            <a:ext cx="3733800" cy="3733800"/>
          </a:xfrm>
          <a:prstGeom prst="rect">
            <a:avLst/>
          </a:prstGeom>
          <a:noFill/>
          <a:ln w="9525">
            <a:noFill/>
            <a:miter lim="800000"/>
            <a:headEnd/>
            <a:tailEnd/>
          </a:ln>
          <a:effectLst/>
        </p:spPr>
      </p:pic>
      <p:pic>
        <p:nvPicPr>
          <p:cNvPr id="9" name="Picture 4" descr="f16-30B-X5700"/>
          <p:cNvPicPr>
            <a:picLocks noGrp="1" noChangeArrowheads="1"/>
          </p:cNvPicPr>
          <p:nvPr>
            <p:ph sz="quarter" idx="4"/>
          </p:nvPr>
        </p:nvPicPr>
        <p:blipFill>
          <a:blip r:embed="rId3" cstate="print"/>
          <a:srcRect/>
          <a:stretch>
            <a:fillRect/>
          </a:stretch>
        </p:blipFill>
        <p:spPr bwMode="auto">
          <a:xfrm>
            <a:off x="4724400" y="1524000"/>
            <a:ext cx="3657600" cy="3733800"/>
          </a:xfrm>
          <a:prstGeom prst="rect">
            <a:avLst/>
          </a:prstGeom>
          <a:noFill/>
          <a:ln w="9525">
            <a:noFill/>
            <a:miter lim="800000"/>
            <a:headEnd/>
            <a:tailEnd/>
          </a:ln>
          <a:effec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609600"/>
            <a:ext cx="8077200" cy="6019800"/>
          </a:xfrm>
        </p:spPr>
        <p:txBody>
          <a:bodyPr/>
          <a:lstStyle/>
          <a:p>
            <a:r>
              <a:rPr lang="en-US" dirty="0"/>
              <a:t>Calcium oxalate crystals are formed in </a:t>
            </a:r>
            <a:r>
              <a:rPr lang="en-US" b="1" dirty="0"/>
              <a:t>acidic</a:t>
            </a:r>
            <a:r>
              <a:rPr lang="en-US" dirty="0"/>
              <a:t> and </a:t>
            </a:r>
            <a:r>
              <a:rPr lang="en-US" b="1" dirty="0"/>
              <a:t>neutral</a:t>
            </a:r>
            <a:r>
              <a:rPr lang="en-US" dirty="0"/>
              <a:t> urine and may be seen in small numbers normally in dogs.</a:t>
            </a:r>
            <a:br>
              <a:rPr lang="en-US" dirty="0"/>
            </a:br>
            <a:r>
              <a:rPr lang="en-US" dirty="0"/>
              <a:t>The urine of animals poisoned with ethylene glycol often contains large numbers of the monohydrate crystals.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Tyrosine crystals</a:t>
            </a:r>
            <a:endParaRPr lang="en-US" dirty="0"/>
          </a:p>
        </p:txBody>
      </p:sp>
      <p:pic>
        <p:nvPicPr>
          <p:cNvPr id="4" name="Picture 25" descr="e:\New Projects\Hentrix\ppt\005028.jpg"/>
          <p:cNvPicPr>
            <a:picLocks noGrp="1" noChangeAspect="1" noChangeArrowheads="1"/>
          </p:cNvPicPr>
          <p:nvPr>
            <p:ph sz="half" idx="1"/>
          </p:nvPr>
        </p:nvPicPr>
        <p:blipFill>
          <a:blip r:embed="rId2" cstate="print"/>
          <a:stretch>
            <a:fillRect/>
          </a:stretch>
        </p:blipFill>
        <p:spPr bwMode="auto">
          <a:xfrm>
            <a:off x="304800" y="2622871"/>
            <a:ext cx="4191000" cy="2679057"/>
          </a:xfrm>
          <a:prstGeom prst="rect">
            <a:avLst/>
          </a:prstGeom>
          <a:noFill/>
          <a:ln w="9525">
            <a:noFill/>
            <a:miter lim="800000"/>
            <a:headEnd/>
            <a:tailEnd/>
          </a:ln>
          <a:effectLst/>
        </p:spPr>
      </p:pic>
      <p:sp>
        <p:nvSpPr>
          <p:cNvPr id="8" name="Content Placeholder 7"/>
          <p:cNvSpPr>
            <a:spLocks noGrp="1"/>
          </p:cNvSpPr>
          <p:nvPr>
            <p:ph sz="half" idx="2"/>
          </p:nvPr>
        </p:nvSpPr>
        <p:spPr/>
        <p:txBody>
          <a:bodyPr/>
          <a:lstStyle/>
          <a:p>
            <a:r>
              <a:rPr lang="en-US" dirty="0" smtClean="0"/>
              <a:t>Dark, needle-like projections; highly </a:t>
            </a:r>
            <a:r>
              <a:rPr lang="en-US" dirty="0" err="1" smtClean="0"/>
              <a:t>refractile</a:t>
            </a:r>
            <a:r>
              <a:rPr lang="en-US" dirty="0" smtClean="0"/>
              <a:t>; often found in small </a:t>
            </a:r>
            <a:r>
              <a:rPr lang="en-US" dirty="0" smtClean="0"/>
              <a:t>clusters</a:t>
            </a:r>
          </a:p>
          <a:p>
            <a:r>
              <a:rPr lang="en-US" dirty="0" smtClean="0"/>
              <a:t>Not commonly seen in dogs/cats</a:t>
            </a:r>
          </a:p>
          <a:p>
            <a:r>
              <a:rPr lang="en-US" dirty="0" smtClean="0"/>
              <a:t>Associated with liver disease</a:t>
            </a:r>
          </a:p>
          <a:p>
            <a:r>
              <a:rPr lang="en-US" dirty="0" smtClean="0"/>
              <a:t>Form  in </a:t>
            </a:r>
            <a:r>
              <a:rPr lang="en-US" b="1" dirty="0" smtClean="0"/>
              <a:t>acidic urine.</a:t>
            </a:r>
            <a:endParaRPr lang="en-US" dirty="0" smtClean="0"/>
          </a:p>
          <a:p>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2590800" y="4572000"/>
            <a:ext cx="2057400" cy="1763486"/>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Cystine</a:t>
            </a:r>
            <a:r>
              <a:rPr lang="en-US" dirty="0" smtClean="0"/>
              <a:t> crystals</a:t>
            </a:r>
            <a:endParaRPr lang="en-US" dirty="0"/>
          </a:p>
        </p:txBody>
      </p:sp>
      <p:pic>
        <p:nvPicPr>
          <p:cNvPr id="4" name="Picture 4" descr="f16-33-X5700"/>
          <p:cNvPicPr>
            <a:picLocks noGrp="1" noChangeArrowheads="1"/>
          </p:cNvPicPr>
          <p:nvPr>
            <p:ph sz="half" idx="1"/>
          </p:nvPr>
        </p:nvPicPr>
        <p:blipFill>
          <a:blip r:embed="rId2" cstate="print"/>
          <a:stretch>
            <a:fillRect/>
          </a:stretch>
        </p:blipFill>
        <p:spPr bwMode="auto">
          <a:xfrm>
            <a:off x="685800" y="2057400"/>
            <a:ext cx="3168396" cy="3514344"/>
          </a:xfrm>
          <a:prstGeom prst="rect">
            <a:avLst/>
          </a:prstGeom>
          <a:noFill/>
          <a:ln w="9525">
            <a:noFill/>
            <a:miter lim="800000"/>
            <a:headEnd/>
            <a:tailEnd/>
          </a:ln>
          <a:effectLst/>
        </p:spPr>
      </p:pic>
      <p:sp>
        <p:nvSpPr>
          <p:cNvPr id="5" name="Content Placeholder 4"/>
          <p:cNvSpPr>
            <a:spLocks noGrp="1"/>
          </p:cNvSpPr>
          <p:nvPr>
            <p:ph sz="half" idx="2"/>
          </p:nvPr>
        </p:nvSpPr>
        <p:spPr>
          <a:xfrm>
            <a:off x="4038600" y="1295400"/>
            <a:ext cx="4953000" cy="5562600"/>
          </a:xfrm>
        </p:spPr>
        <p:txBody>
          <a:bodyPr>
            <a:normAutofit fontScale="85000" lnSpcReduction="20000"/>
          </a:bodyPr>
          <a:lstStyle/>
          <a:p>
            <a:r>
              <a:rPr lang="en-US" dirty="0" smtClean="0"/>
              <a:t>Form in </a:t>
            </a:r>
            <a:r>
              <a:rPr lang="en-US" b="1" dirty="0" smtClean="0"/>
              <a:t>acidic </a:t>
            </a:r>
            <a:r>
              <a:rPr lang="en-US" dirty="0" smtClean="0"/>
              <a:t>urine.</a:t>
            </a:r>
          </a:p>
          <a:p>
            <a:r>
              <a:rPr lang="en-US" dirty="0" smtClean="0"/>
              <a:t>Often aggregate in layers</a:t>
            </a:r>
          </a:p>
          <a:p>
            <a:r>
              <a:rPr lang="en-US" dirty="0" smtClean="0"/>
              <a:t>Presence may be an indication </a:t>
            </a:r>
            <a:r>
              <a:rPr lang="en-US" dirty="0" smtClean="0"/>
              <a:t>of </a:t>
            </a:r>
            <a:r>
              <a:rPr lang="en-US" dirty="0" err="1" smtClean="0"/>
              <a:t>cystinuria</a:t>
            </a:r>
            <a:r>
              <a:rPr lang="en-US" dirty="0" smtClean="0"/>
              <a:t>, </a:t>
            </a:r>
            <a:r>
              <a:rPr lang="en-US" dirty="0" smtClean="0"/>
              <a:t>an </a:t>
            </a:r>
            <a:r>
              <a:rPr lang="en-US" dirty="0" smtClean="0"/>
              <a:t>inborn error of metabolism involving defective renal tubular </a:t>
            </a:r>
            <a:r>
              <a:rPr lang="en-US" dirty="0" err="1" smtClean="0"/>
              <a:t>reabsorption</a:t>
            </a:r>
            <a:r>
              <a:rPr lang="en-US" dirty="0" smtClean="0"/>
              <a:t> of certain amino acids including </a:t>
            </a:r>
            <a:r>
              <a:rPr lang="en-US" dirty="0" err="1" smtClean="0"/>
              <a:t>cystine</a:t>
            </a:r>
            <a:r>
              <a:rPr lang="en-US" dirty="0" smtClean="0"/>
              <a:t>. Sex-linked inheritance is suspected since male dogs are almost exclusively affected. Many breeds, as well as mongrels, have been reported affected . Renal function otherwise appears to be normal and, aside from a tendency to form </a:t>
            </a:r>
            <a:r>
              <a:rPr lang="en-US" dirty="0" err="1" smtClean="0"/>
              <a:t>uroliths</a:t>
            </a:r>
            <a:r>
              <a:rPr lang="en-US" dirty="0" smtClean="0"/>
              <a:t>, the defect is without serious consequence.</a:t>
            </a:r>
            <a:endParaRPr lang="en-US" dirty="0" smtClean="0"/>
          </a:p>
          <a:p>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Optimal pH for crystal formation</a:t>
            </a:r>
            <a:endParaRPr lang="en-US" dirty="0"/>
          </a:p>
        </p:txBody>
      </p:sp>
      <p:pic>
        <p:nvPicPr>
          <p:cNvPr id="16386" name="Picture 2"/>
          <p:cNvPicPr>
            <a:picLocks noGrp="1" noChangeAspect="1" noChangeArrowheads="1"/>
          </p:cNvPicPr>
          <p:nvPr>
            <p:ph sz="half" idx="1"/>
          </p:nvPr>
        </p:nvPicPr>
        <p:blipFill>
          <a:blip r:embed="rId2" cstate="print"/>
          <a:srcRect/>
          <a:stretch>
            <a:fillRect/>
          </a:stretch>
        </p:blipFill>
        <p:spPr bwMode="auto">
          <a:xfrm>
            <a:off x="971550" y="1947862"/>
            <a:ext cx="2857500" cy="4029075"/>
          </a:xfrm>
          <a:prstGeom prst="rect">
            <a:avLst/>
          </a:prstGeom>
          <a:noFill/>
          <a:ln w="9525">
            <a:noFill/>
            <a:miter lim="800000"/>
            <a:headEnd/>
            <a:tailEnd/>
          </a:ln>
        </p:spPr>
      </p:pic>
      <p:pic>
        <p:nvPicPr>
          <p:cNvPr id="16387" name="Picture 3"/>
          <p:cNvPicPr>
            <a:picLocks noGrp="1" noChangeAspect="1" noChangeArrowheads="1"/>
          </p:cNvPicPr>
          <p:nvPr>
            <p:ph sz="half" idx="2"/>
          </p:nvPr>
        </p:nvPicPr>
        <p:blipFill>
          <a:blip r:embed="rId3" cstate="print"/>
          <a:srcRect/>
          <a:stretch>
            <a:fillRect/>
          </a:stretch>
        </p:blipFill>
        <p:spPr bwMode="auto">
          <a:xfrm>
            <a:off x="4648200" y="2412140"/>
            <a:ext cx="4343400" cy="3100519"/>
          </a:xfrm>
          <a:prstGeom prst="rect">
            <a:avLst/>
          </a:prstGeom>
          <a:noFill/>
          <a:ln w="9525">
            <a:noFill/>
            <a:miter lim="800000"/>
            <a:headEnd/>
            <a:tailEnd/>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Microorganisms, parasites, ova</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variety of microorganisms can be found in urine sediment, including bacteria, fungi, and protozoa.</a:t>
            </a:r>
          </a:p>
          <a:p>
            <a:r>
              <a:rPr lang="en-US" dirty="0" smtClean="0"/>
              <a:t>Normal urine collected by </a:t>
            </a:r>
            <a:r>
              <a:rPr lang="en-US" dirty="0" err="1" smtClean="0"/>
              <a:t>cystocentesis</a:t>
            </a:r>
            <a:r>
              <a:rPr lang="en-US" dirty="0" smtClean="0"/>
              <a:t> or catheterization does not normally contain bacteria and is considered sterile.</a:t>
            </a:r>
          </a:p>
          <a:p>
            <a:r>
              <a:rPr lang="en-US" dirty="0" smtClean="0"/>
              <a:t>Bacteria can be identified only under high magnification</a:t>
            </a:r>
          </a:p>
          <a:p>
            <a:pPr lvl="1"/>
            <a:r>
              <a:rPr lang="en-US" dirty="0" smtClean="0"/>
              <a:t>May be round (</a:t>
            </a:r>
            <a:r>
              <a:rPr lang="en-US" dirty="0" err="1" smtClean="0"/>
              <a:t>cocci</a:t>
            </a:r>
            <a:r>
              <a:rPr lang="en-US" dirty="0" smtClean="0"/>
              <a:t>) or rod shaped (bacilli), usually refract light, and appear to be quivering as a result </a:t>
            </a:r>
            <a:r>
              <a:rPr lang="en-US" dirty="0" err="1" smtClean="0"/>
              <a:t>fo</a:t>
            </a:r>
            <a:r>
              <a:rPr lang="en-US" dirty="0" smtClean="0"/>
              <a:t> Brownian movement.</a:t>
            </a:r>
          </a:p>
          <a:p>
            <a:pPr lvl="1"/>
            <a:r>
              <a:rPr lang="en-US" dirty="0" smtClean="0"/>
              <a:t>Are reported as few, moderate, many, or </a:t>
            </a:r>
            <a:r>
              <a:rPr lang="en-US" dirty="0" err="1" smtClean="0"/>
              <a:t>tntc</a:t>
            </a:r>
            <a:endParaRPr lang="en-US" dirty="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bacteria</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large number of bacteria accompanied by a large number of WBCs suggests infection and inflammation of the urinary tract (e.g. cystitis, </a:t>
            </a:r>
            <a:r>
              <a:rPr lang="en-US" dirty="0" err="1" smtClean="0"/>
              <a:t>pyelonephritis</a:t>
            </a:r>
            <a:r>
              <a:rPr lang="en-US" dirty="0" smtClean="0"/>
              <a:t>) or genital tract (e.g. </a:t>
            </a:r>
            <a:r>
              <a:rPr lang="en-US" dirty="0" err="1" smtClean="0"/>
              <a:t>prostatitis</a:t>
            </a:r>
            <a:r>
              <a:rPr lang="en-US" dirty="0" smtClean="0"/>
              <a:t>, </a:t>
            </a:r>
            <a:r>
              <a:rPr lang="en-US" dirty="0" err="1" smtClean="0"/>
              <a:t>metritis</a:t>
            </a:r>
            <a:r>
              <a:rPr lang="en-US" dirty="0" smtClean="0"/>
              <a:t>, </a:t>
            </a:r>
            <a:r>
              <a:rPr lang="en-US" dirty="0" err="1" smtClean="0"/>
              <a:t>vaginitis</a:t>
            </a:r>
            <a:r>
              <a:rPr lang="en-US" dirty="0" smtClean="0"/>
              <a:t>).</a:t>
            </a:r>
          </a:p>
          <a:p>
            <a:r>
              <a:rPr lang="en-US" dirty="0" smtClean="0"/>
              <a:t>Bacteria in the urine sample are most significant when also identified within the cytoplasm of the WBCs.</a:t>
            </a:r>
          </a:p>
          <a:p>
            <a:pPr lvl="1"/>
            <a:r>
              <a:rPr lang="en-US" dirty="0" smtClean="0"/>
              <a:t>Submit samples for bacterial culture &amp; sensitivity testing.</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Urine color</a:t>
            </a:r>
            <a:endParaRPr lang="en-US" dirty="0"/>
          </a:p>
        </p:txBody>
      </p:sp>
      <p:sp>
        <p:nvSpPr>
          <p:cNvPr id="3" name="Content Placeholder 2"/>
          <p:cNvSpPr>
            <a:spLocks noGrp="1"/>
          </p:cNvSpPr>
          <p:nvPr>
            <p:ph idx="1"/>
          </p:nvPr>
        </p:nvSpPr>
        <p:spPr/>
        <p:txBody>
          <a:bodyPr/>
          <a:lstStyle/>
          <a:p>
            <a:r>
              <a:rPr lang="en-US" dirty="0" smtClean="0"/>
              <a:t>Normal urine = light yellow to amber</a:t>
            </a:r>
          </a:p>
          <a:p>
            <a:pPr lvl="1"/>
            <a:r>
              <a:rPr lang="en-US" dirty="0" smtClean="0"/>
              <a:t>Due to presence of </a:t>
            </a:r>
            <a:r>
              <a:rPr lang="en-US" dirty="0" err="1" smtClean="0"/>
              <a:t>urochromes</a:t>
            </a:r>
            <a:endParaRPr lang="en-US" dirty="0" smtClean="0"/>
          </a:p>
          <a:p>
            <a:r>
              <a:rPr lang="en-US" dirty="0" smtClean="0"/>
              <a:t>Magnitude of yellow color varies with degree of urine concentration or dilution</a:t>
            </a:r>
          </a:p>
          <a:p>
            <a:r>
              <a:rPr lang="en-US" dirty="0" smtClean="0"/>
              <a:t>Colorless urine usually has low </a:t>
            </a:r>
            <a:r>
              <a:rPr lang="en-US" dirty="0" err="1" smtClean="0"/>
              <a:t>spG</a:t>
            </a:r>
            <a:r>
              <a:rPr lang="en-US" dirty="0" smtClean="0"/>
              <a:t> and may be associated with </a:t>
            </a:r>
            <a:r>
              <a:rPr lang="en-US" dirty="0" err="1" smtClean="0"/>
              <a:t>polyuria</a:t>
            </a:r>
            <a:endParaRPr lang="en-US" dirty="0" smtClean="0"/>
          </a:p>
          <a:p>
            <a:r>
              <a:rPr lang="en-US" dirty="0" smtClean="0"/>
              <a:t>Dark yellow to yellow-brown urine generally has high </a:t>
            </a:r>
            <a:r>
              <a:rPr lang="en-US" dirty="0" err="1" smtClean="0"/>
              <a:t>spG</a:t>
            </a:r>
            <a:r>
              <a:rPr lang="en-US" dirty="0" smtClean="0"/>
              <a:t> and may be associated with </a:t>
            </a:r>
            <a:r>
              <a:rPr lang="en-US" dirty="0" err="1" smtClean="0"/>
              <a:t>oliguria</a:t>
            </a: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WBCs and Bacteria in urine</a:t>
            </a:r>
            <a:endParaRPr lang="en-US" dirty="0"/>
          </a:p>
        </p:txBody>
      </p:sp>
      <p:pic>
        <p:nvPicPr>
          <p:cNvPr id="4" name="Picture 24" descr="e:\New Projects\Hentrix\ppt\005011.jpg"/>
          <p:cNvPicPr>
            <a:picLocks noGrp="1" noChangeAspect="1" noChangeArrowheads="1"/>
          </p:cNvPicPr>
          <p:nvPr>
            <p:ph idx="1"/>
          </p:nvPr>
        </p:nvPicPr>
        <p:blipFill>
          <a:blip r:embed="rId2" cstate="print"/>
          <a:srcRect/>
          <a:stretch>
            <a:fillRect/>
          </a:stretch>
        </p:blipFill>
        <p:spPr bwMode="auto">
          <a:xfrm>
            <a:off x="1628343" y="1554163"/>
            <a:ext cx="6039713" cy="4525962"/>
          </a:xfrm>
          <a:prstGeom prst="rect">
            <a:avLst/>
          </a:prstGeom>
          <a:noFill/>
          <a:ln w="9525">
            <a:noFill/>
            <a:miter lim="800000"/>
            <a:headEnd/>
            <a:tailEnd/>
          </a:ln>
          <a:effec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Yeast, fungi</a:t>
            </a:r>
            <a:endParaRPr lang="en-US" dirty="0"/>
          </a:p>
        </p:txBody>
      </p:sp>
      <p:sp>
        <p:nvSpPr>
          <p:cNvPr id="3" name="Content Placeholder 2"/>
          <p:cNvSpPr>
            <a:spLocks noGrp="1"/>
          </p:cNvSpPr>
          <p:nvPr>
            <p:ph idx="1"/>
          </p:nvPr>
        </p:nvSpPr>
        <p:spPr/>
        <p:txBody>
          <a:bodyPr/>
          <a:lstStyle/>
          <a:p>
            <a:r>
              <a:rPr lang="en-US" dirty="0" smtClean="0"/>
              <a:t>Yeast are often confused with RBCs or lipid droplets but usually display characteristic budding.</a:t>
            </a:r>
          </a:p>
          <a:p>
            <a:pPr lvl="1"/>
            <a:r>
              <a:rPr lang="en-US" dirty="0" smtClean="0"/>
              <a:t>Usually contaminants in urine because yeast </a:t>
            </a:r>
            <a:r>
              <a:rPr lang="en-US" dirty="0" err="1" smtClean="0"/>
              <a:t>infeciton</a:t>
            </a:r>
            <a:r>
              <a:rPr lang="en-US" dirty="0" smtClean="0"/>
              <a:t> of the urinary tract are rare in cats/dogs.</a:t>
            </a:r>
          </a:p>
          <a:p>
            <a:r>
              <a:rPr lang="en-US" dirty="0" smtClean="0"/>
              <a:t>Other fungi may be found (filamentous and usually branching)</a:t>
            </a:r>
          </a:p>
          <a:p>
            <a:pPr>
              <a:buNone/>
            </a:pPr>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Yeast &amp; other fungi</a:t>
            </a:r>
            <a:endParaRPr lang="en-US" dirty="0"/>
          </a:p>
        </p:txBody>
      </p:sp>
      <p:pic>
        <p:nvPicPr>
          <p:cNvPr id="14338" name="Picture 2"/>
          <p:cNvPicPr>
            <a:picLocks noGrp="1" noChangeAspect="1" noChangeArrowheads="1"/>
          </p:cNvPicPr>
          <p:nvPr>
            <p:ph sz="half" idx="1"/>
          </p:nvPr>
        </p:nvPicPr>
        <p:blipFill>
          <a:blip r:embed="rId2" cstate="print"/>
          <a:stretch>
            <a:fillRect/>
          </a:stretch>
        </p:blipFill>
        <p:spPr bwMode="auto">
          <a:xfrm>
            <a:off x="304800" y="2683150"/>
            <a:ext cx="4191000" cy="2558499"/>
          </a:xfrm>
          <a:prstGeom prst="rect">
            <a:avLst/>
          </a:prstGeom>
          <a:noFill/>
          <a:ln w="9525">
            <a:noFill/>
            <a:miter lim="800000"/>
            <a:headEnd/>
            <a:tailEnd/>
          </a:ln>
        </p:spPr>
      </p:pic>
      <p:pic>
        <p:nvPicPr>
          <p:cNvPr id="14339" name="Picture 3"/>
          <p:cNvPicPr>
            <a:picLocks noGrp="1" noChangeAspect="1" noChangeArrowheads="1"/>
          </p:cNvPicPr>
          <p:nvPr>
            <p:ph sz="half" idx="2"/>
          </p:nvPr>
        </p:nvPicPr>
        <p:blipFill>
          <a:blip r:embed="rId3" cstate="print"/>
          <a:srcRect/>
          <a:stretch>
            <a:fillRect/>
          </a:stretch>
        </p:blipFill>
        <p:spPr bwMode="auto">
          <a:xfrm>
            <a:off x="5391150" y="2057400"/>
            <a:ext cx="2857500" cy="3810000"/>
          </a:xfrm>
          <a:prstGeom prst="rect">
            <a:avLst/>
          </a:prstGeom>
          <a:noFill/>
          <a:ln w="9525">
            <a:noFill/>
            <a:miter lim="800000"/>
            <a:headEnd/>
            <a:tailEnd/>
          </a:ln>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Ova &amp; Parasites</a:t>
            </a:r>
            <a:endParaRPr lang="en-US" dirty="0"/>
          </a:p>
        </p:txBody>
      </p:sp>
      <p:sp>
        <p:nvSpPr>
          <p:cNvPr id="3" name="Content Placeholder 2"/>
          <p:cNvSpPr>
            <a:spLocks noGrp="1"/>
          </p:cNvSpPr>
          <p:nvPr>
            <p:ph idx="1"/>
          </p:nvPr>
        </p:nvSpPr>
        <p:spPr>
          <a:xfrm>
            <a:off x="304800" y="1554162"/>
            <a:ext cx="8686800" cy="5151438"/>
          </a:xfrm>
        </p:spPr>
        <p:txBody>
          <a:bodyPr>
            <a:normAutofit lnSpcReduction="10000"/>
          </a:bodyPr>
          <a:lstStyle/>
          <a:p>
            <a:r>
              <a:rPr lang="en-US" dirty="0" smtClean="0"/>
              <a:t>Parasite ova may be seen in urine sediment of animals with urinary parasites or because of fecal contamination at the time of sample collection.</a:t>
            </a:r>
          </a:p>
          <a:p>
            <a:r>
              <a:rPr lang="en-US" dirty="0" smtClean="0"/>
              <a:t>Parasites of the urinary tract include: </a:t>
            </a:r>
            <a:r>
              <a:rPr lang="en-US" i="1" dirty="0" err="1" smtClean="0"/>
              <a:t>Capillaria</a:t>
            </a:r>
            <a:r>
              <a:rPr lang="en-US" i="1" dirty="0" smtClean="0"/>
              <a:t> </a:t>
            </a:r>
            <a:r>
              <a:rPr lang="en-US" i="1" dirty="0" err="1" smtClean="0"/>
              <a:t>plica</a:t>
            </a:r>
            <a:r>
              <a:rPr lang="en-US" i="1" dirty="0" smtClean="0"/>
              <a:t> </a:t>
            </a:r>
            <a:r>
              <a:rPr lang="en-US" dirty="0" smtClean="0"/>
              <a:t>and</a:t>
            </a:r>
            <a:r>
              <a:rPr lang="en-US" i="1" dirty="0" smtClean="0"/>
              <a:t> </a:t>
            </a:r>
            <a:r>
              <a:rPr lang="en-US" i="1" dirty="0" err="1" smtClean="0"/>
              <a:t>Dioctophyma</a:t>
            </a:r>
            <a:r>
              <a:rPr lang="en-US" i="1" dirty="0" smtClean="0"/>
              <a:t> </a:t>
            </a:r>
            <a:r>
              <a:rPr lang="en-US" i="1" dirty="0" err="1" smtClean="0"/>
              <a:t>renale</a:t>
            </a:r>
            <a:r>
              <a:rPr lang="en-US" i="1" dirty="0" smtClean="0"/>
              <a:t>.</a:t>
            </a:r>
          </a:p>
          <a:p>
            <a:r>
              <a:rPr lang="en-US" dirty="0" smtClean="0"/>
              <a:t>Microfilaria of </a:t>
            </a:r>
            <a:r>
              <a:rPr lang="en-US" i="1" dirty="0" err="1" smtClean="0"/>
              <a:t>Dirofilaria</a:t>
            </a:r>
            <a:r>
              <a:rPr lang="en-US" i="1" dirty="0" smtClean="0"/>
              <a:t> </a:t>
            </a:r>
            <a:r>
              <a:rPr lang="en-US" i="1" dirty="0" err="1" smtClean="0"/>
              <a:t>immitis</a:t>
            </a:r>
            <a:r>
              <a:rPr lang="en-US" i="1" dirty="0" smtClean="0"/>
              <a:t> </a:t>
            </a:r>
            <a:r>
              <a:rPr lang="en-US" dirty="0" smtClean="0"/>
              <a:t>may be seen in urine sediment of dogs with circulating microfilaria if hemorrhage into the urine occurs from disease or trauma during collection.</a:t>
            </a:r>
            <a:endParaRPr lang="en-US"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Urinary Parasite ova</a:t>
            </a:r>
            <a:endParaRPr lang="en-US" dirty="0"/>
          </a:p>
        </p:txBody>
      </p:sp>
      <p:sp>
        <p:nvSpPr>
          <p:cNvPr id="4" name="Text Placeholder 3"/>
          <p:cNvSpPr>
            <a:spLocks noGrp="1"/>
          </p:cNvSpPr>
          <p:nvPr>
            <p:ph type="body" idx="1"/>
          </p:nvPr>
        </p:nvSpPr>
        <p:spPr/>
        <p:txBody>
          <a:bodyPr>
            <a:normAutofit/>
          </a:bodyPr>
          <a:lstStyle/>
          <a:p>
            <a:pPr algn="ctr"/>
            <a:r>
              <a:rPr lang="en-US" sz="2800" i="1" cap="none" dirty="0" err="1" smtClean="0"/>
              <a:t>Capillaria</a:t>
            </a:r>
            <a:r>
              <a:rPr lang="en-US" sz="2800" i="1" cap="none" dirty="0" smtClean="0"/>
              <a:t> </a:t>
            </a:r>
            <a:r>
              <a:rPr lang="en-US" sz="2800" i="1" cap="none" dirty="0" err="1" smtClean="0"/>
              <a:t>plica</a:t>
            </a:r>
            <a:endParaRPr lang="en-US" sz="2800" i="1" cap="none" dirty="0"/>
          </a:p>
        </p:txBody>
      </p:sp>
      <p:sp>
        <p:nvSpPr>
          <p:cNvPr id="6" name="Text Placeholder 5"/>
          <p:cNvSpPr>
            <a:spLocks noGrp="1"/>
          </p:cNvSpPr>
          <p:nvPr>
            <p:ph type="body" sz="half" idx="3"/>
          </p:nvPr>
        </p:nvSpPr>
        <p:spPr/>
        <p:txBody>
          <a:bodyPr>
            <a:normAutofit/>
          </a:bodyPr>
          <a:lstStyle/>
          <a:p>
            <a:pPr algn="ctr"/>
            <a:r>
              <a:rPr lang="en-US" sz="2800" i="1" cap="none" dirty="0" err="1" smtClean="0"/>
              <a:t>Dioctophyma</a:t>
            </a:r>
            <a:r>
              <a:rPr lang="en-US" sz="2800" i="1" cap="none" dirty="0" smtClean="0"/>
              <a:t> </a:t>
            </a:r>
            <a:r>
              <a:rPr lang="en-US" sz="2800" i="1" cap="none" dirty="0" err="1" smtClean="0"/>
              <a:t>renale</a:t>
            </a:r>
            <a:endParaRPr lang="en-US" sz="2800" i="1" cap="none" dirty="0"/>
          </a:p>
        </p:txBody>
      </p:sp>
      <p:pic>
        <p:nvPicPr>
          <p:cNvPr id="8" name="Picture 26" descr="e:\New Projects\Hentrix\ppt\005030.jpg"/>
          <p:cNvPicPr>
            <a:picLocks noGrp="1" noChangeAspect="1" noChangeArrowheads="1"/>
          </p:cNvPicPr>
          <p:nvPr>
            <p:ph sz="quarter" idx="2"/>
          </p:nvPr>
        </p:nvPicPr>
        <p:blipFill>
          <a:blip r:embed="rId2" cstate="print"/>
          <a:srcRect/>
          <a:stretch>
            <a:fillRect/>
          </a:stretch>
        </p:blipFill>
        <p:spPr bwMode="auto">
          <a:xfrm>
            <a:off x="280988" y="1809507"/>
            <a:ext cx="4291012" cy="2954823"/>
          </a:xfrm>
          <a:prstGeom prst="rect">
            <a:avLst/>
          </a:prstGeom>
          <a:noFill/>
          <a:ln w="9525">
            <a:noFill/>
            <a:miter lim="800000"/>
            <a:headEnd/>
            <a:tailEnd/>
          </a:ln>
          <a:effectLst/>
        </p:spPr>
      </p:pic>
      <p:pic>
        <p:nvPicPr>
          <p:cNvPr id="9" name="Picture 28" descr="e:\New Projects\Hentrix\ppt\006032.jpg"/>
          <p:cNvPicPr>
            <a:picLocks noGrp="1" noChangeAspect="1" noChangeArrowheads="1"/>
          </p:cNvPicPr>
          <p:nvPr>
            <p:ph sz="quarter" idx="4"/>
          </p:nvPr>
        </p:nvPicPr>
        <p:blipFill>
          <a:blip r:embed="rId3" cstate="print"/>
          <a:srcRect/>
          <a:stretch>
            <a:fillRect/>
          </a:stretch>
        </p:blipFill>
        <p:spPr bwMode="auto">
          <a:xfrm>
            <a:off x="4648200" y="1896928"/>
            <a:ext cx="4289425" cy="2779982"/>
          </a:xfrm>
          <a:prstGeom prst="rect">
            <a:avLst/>
          </a:prstGeom>
          <a:noFill/>
          <a:ln w="9525">
            <a:noFill/>
            <a:miter lim="800000"/>
            <a:headEnd/>
            <a:tailEnd/>
          </a:ln>
          <a:effectLst/>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i="1" cap="none" dirty="0" err="1" smtClean="0"/>
              <a:t>Dirofilaria</a:t>
            </a:r>
            <a:r>
              <a:rPr lang="en-US" i="1" cap="none" dirty="0" smtClean="0"/>
              <a:t> </a:t>
            </a:r>
            <a:r>
              <a:rPr lang="en-US" i="1" cap="none" dirty="0" err="1" smtClean="0"/>
              <a:t>immitis</a:t>
            </a:r>
            <a:r>
              <a:rPr lang="en-US" i="1" cap="none" dirty="0" smtClean="0"/>
              <a:t> </a:t>
            </a:r>
            <a:endParaRPr lang="en-US" i="1" cap="none" dirty="0"/>
          </a:p>
        </p:txBody>
      </p:sp>
      <p:pic>
        <p:nvPicPr>
          <p:cNvPr id="9" name="Picture 25" descr="e:\New Projects\Hentrix\ppt\005031.jpg"/>
          <p:cNvPicPr>
            <a:picLocks noGrp="1" noChangeAspect="1" noChangeArrowheads="1"/>
          </p:cNvPicPr>
          <p:nvPr>
            <p:ph idx="1"/>
          </p:nvPr>
        </p:nvPicPr>
        <p:blipFill>
          <a:blip r:embed="rId2" cstate="print"/>
          <a:srcRect/>
          <a:stretch>
            <a:fillRect/>
          </a:stretch>
        </p:blipFill>
        <p:spPr bwMode="auto">
          <a:xfrm>
            <a:off x="1367915" y="1554163"/>
            <a:ext cx="6560569" cy="4525962"/>
          </a:xfrm>
          <a:prstGeom prst="rect">
            <a:avLst/>
          </a:prstGeom>
          <a:noFill/>
          <a:ln w="9525">
            <a:noFill/>
            <a:miter lim="800000"/>
            <a:headEnd/>
            <a:tailEnd/>
          </a:ln>
          <a:effectLst/>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Miscellaneous components of urine</a:t>
            </a:r>
            <a:endParaRPr lang="en-US" dirty="0"/>
          </a:p>
        </p:txBody>
      </p:sp>
      <p:sp>
        <p:nvSpPr>
          <p:cNvPr id="8" name="Content Placeholder 7"/>
          <p:cNvSpPr>
            <a:spLocks noGrp="1"/>
          </p:cNvSpPr>
          <p:nvPr>
            <p:ph idx="1"/>
          </p:nvPr>
        </p:nvSpPr>
        <p:spPr>
          <a:xfrm>
            <a:off x="304800" y="1554162"/>
            <a:ext cx="8686800" cy="5303838"/>
          </a:xfrm>
        </p:spPr>
        <p:txBody>
          <a:bodyPr>
            <a:normAutofit fontScale="92500" lnSpcReduction="20000"/>
          </a:bodyPr>
          <a:lstStyle/>
          <a:p>
            <a:r>
              <a:rPr lang="en-US" b="1" dirty="0" smtClean="0"/>
              <a:t>M</a:t>
            </a:r>
            <a:r>
              <a:rPr lang="en-US" b="1" dirty="0" smtClean="0"/>
              <a:t>ucus threads </a:t>
            </a:r>
            <a:r>
              <a:rPr lang="en-US" dirty="0" smtClean="0"/>
              <a:t>are often confused with casts but do not have well-delineated edges of casts.</a:t>
            </a:r>
          </a:p>
          <a:p>
            <a:pPr lvl="1"/>
            <a:r>
              <a:rPr lang="en-US" dirty="0" smtClean="0"/>
              <a:t>Normal in equine urine (horses have mucus glands in renal pelvis and </a:t>
            </a:r>
            <a:r>
              <a:rPr lang="en-US" dirty="0" err="1" smtClean="0"/>
              <a:t>ureter</a:t>
            </a:r>
            <a:r>
              <a:rPr lang="en-US" dirty="0" smtClean="0"/>
              <a:t>)</a:t>
            </a:r>
          </a:p>
          <a:p>
            <a:pPr lvl="1"/>
            <a:r>
              <a:rPr lang="en-US" dirty="0" smtClean="0"/>
              <a:t>In other animals indicates urethral irritation or contamination of sample with genital secretions.</a:t>
            </a:r>
          </a:p>
          <a:p>
            <a:r>
              <a:rPr lang="en-US" b="1" dirty="0" err="1" smtClean="0"/>
              <a:t>Spermatoza</a:t>
            </a:r>
            <a:r>
              <a:rPr lang="en-US" b="1" dirty="0" smtClean="0"/>
              <a:t> </a:t>
            </a:r>
            <a:r>
              <a:rPr lang="en-US" dirty="0" smtClean="0"/>
              <a:t>occasionally seen in sediment of intact male or recently bred females.</a:t>
            </a:r>
          </a:p>
          <a:p>
            <a:r>
              <a:rPr lang="en-US" b="1" dirty="0" smtClean="0"/>
              <a:t>Fat droplets </a:t>
            </a:r>
            <a:r>
              <a:rPr lang="en-US" dirty="0" smtClean="0"/>
              <a:t>appear as lightly green-tinged, highly </a:t>
            </a:r>
            <a:r>
              <a:rPr lang="en-US" dirty="0" err="1" smtClean="0"/>
              <a:t>refractile</a:t>
            </a:r>
            <a:r>
              <a:rPr lang="en-US" dirty="0" smtClean="0"/>
              <a:t>, spherical bodies of varying sizes.</a:t>
            </a:r>
          </a:p>
          <a:p>
            <a:pPr lvl="1"/>
            <a:r>
              <a:rPr lang="en-US" dirty="0" smtClean="0"/>
              <a:t>Catheter lubricants, oily surfaces of collection vials or pipettes</a:t>
            </a:r>
          </a:p>
          <a:p>
            <a:pPr lvl="1"/>
            <a:r>
              <a:rPr lang="en-US" dirty="0" smtClean="0"/>
              <a:t>Fat in urine = </a:t>
            </a:r>
            <a:r>
              <a:rPr lang="en-US" b="1" dirty="0" err="1" smtClean="0"/>
              <a:t>lipuria</a:t>
            </a:r>
            <a:r>
              <a:rPr lang="en-US" dirty="0" smtClean="0"/>
              <a:t>; seen to some degree in cats</a:t>
            </a:r>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artifacts</a:t>
            </a:r>
            <a:endParaRPr lang="en-US" dirty="0"/>
          </a:p>
        </p:txBody>
      </p:sp>
      <p:sp>
        <p:nvSpPr>
          <p:cNvPr id="3" name="Content Placeholder 2"/>
          <p:cNvSpPr>
            <a:spLocks noGrp="1"/>
          </p:cNvSpPr>
          <p:nvPr>
            <p:ph idx="1"/>
          </p:nvPr>
        </p:nvSpPr>
        <p:spPr/>
        <p:txBody>
          <a:bodyPr/>
          <a:lstStyle/>
          <a:p>
            <a:r>
              <a:rPr lang="en-US" dirty="0" smtClean="0"/>
              <a:t>Artifacts may enter the urine sample during collection, transportation, or examination</a:t>
            </a:r>
          </a:p>
          <a:p>
            <a:pPr lvl="1"/>
            <a:r>
              <a:rPr lang="en-US" dirty="0" smtClean="0"/>
              <a:t>Air bubbles, oil droplets, starch granules (glove powder), hair, fecal material, plant spores, pollen, cotton fiber, dust, glass particles or chips, bacteria, and fungi may contaminate urine.</a:t>
            </a:r>
          </a:p>
          <a:p>
            <a:pPr lvl="1"/>
            <a:r>
              <a:rPr lang="en-US" dirty="0" smtClean="0"/>
              <a:t>Ova of intestinal parasites may be observed as a result of fecal contamination.</a:t>
            </a:r>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2336</TotalTime>
  <Words>4115</Words>
  <Application>Microsoft Office PowerPoint</Application>
  <PresentationFormat>On-screen Show (4:3)</PresentationFormat>
  <Paragraphs>384</Paragraphs>
  <Slides>97</Slides>
  <Notes>1</Notes>
  <HiddenSlides>0</HiddenSlides>
  <MMClips>0</MMClips>
  <ScaleCrop>false</ScaleCrop>
  <HeadingPairs>
    <vt:vector size="4" baseType="variant">
      <vt:variant>
        <vt:lpstr>Theme</vt:lpstr>
      </vt:variant>
      <vt:variant>
        <vt:i4>1</vt:i4>
      </vt:variant>
      <vt:variant>
        <vt:lpstr>Slide Titles</vt:lpstr>
      </vt:variant>
      <vt:variant>
        <vt:i4>97</vt:i4>
      </vt:variant>
    </vt:vector>
  </HeadingPairs>
  <TitlesOfParts>
    <vt:vector size="98" baseType="lpstr">
      <vt:lpstr>Trek</vt:lpstr>
      <vt:lpstr>Urinalysis</vt:lpstr>
      <vt:lpstr>Quality Assurance </vt:lpstr>
      <vt:lpstr>Specimen storage and handling </vt:lpstr>
      <vt:lpstr>Specimen storage and handling</vt:lpstr>
      <vt:lpstr>When sending samples to outside lab</vt:lpstr>
      <vt:lpstr>Physical properties of urine</vt:lpstr>
      <vt:lpstr>Urine volume </vt:lpstr>
      <vt:lpstr>Urine volume </vt:lpstr>
      <vt:lpstr>Urine color</vt:lpstr>
      <vt:lpstr>Urine color</vt:lpstr>
      <vt:lpstr>Clarity/transparency</vt:lpstr>
      <vt:lpstr>Clarity/transparency </vt:lpstr>
      <vt:lpstr>Odor</vt:lpstr>
      <vt:lpstr>odor</vt:lpstr>
      <vt:lpstr>Specific gravity</vt:lpstr>
      <vt:lpstr>Specific gravity</vt:lpstr>
      <vt:lpstr>Specific gravity</vt:lpstr>
      <vt:lpstr>Specific gravity </vt:lpstr>
      <vt:lpstr>Chemical properties</vt:lpstr>
      <vt:lpstr>Reagent strips</vt:lpstr>
      <vt:lpstr>pH </vt:lpstr>
      <vt:lpstr>pH</vt:lpstr>
      <vt:lpstr>Protein</vt:lpstr>
      <vt:lpstr>protein</vt:lpstr>
      <vt:lpstr>Protein </vt:lpstr>
      <vt:lpstr>protein</vt:lpstr>
      <vt:lpstr>protein</vt:lpstr>
      <vt:lpstr>Proteinuria</vt:lpstr>
      <vt:lpstr>Glucose </vt:lpstr>
      <vt:lpstr>glucose</vt:lpstr>
      <vt:lpstr>glucose</vt:lpstr>
      <vt:lpstr>Glucosuria</vt:lpstr>
      <vt:lpstr>Ketones </vt:lpstr>
      <vt:lpstr>Ketones </vt:lpstr>
      <vt:lpstr>bile pigments</vt:lpstr>
      <vt:lpstr>Bilirubin</vt:lpstr>
      <vt:lpstr>Bilirubinuria</vt:lpstr>
      <vt:lpstr>urobilinogen</vt:lpstr>
      <vt:lpstr>urobilinogen</vt:lpstr>
      <vt:lpstr>Nitrite</vt:lpstr>
      <vt:lpstr>Blood</vt:lpstr>
      <vt:lpstr>blood</vt:lpstr>
      <vt:lpstr>Blood</vt:lpstr>
      <vt:lpstr>Hematuria</vt:lpstr>
      <vt:lpstr>leukocytes</vt:lpstr>
      <vt:lpstr>Microscopic examination</vt:lpstr>
      <vt:lpstr>Microscopic examination</vt:lpstr>
      <vt:lpstr>Constituents of urine sediment</vt:lpstr>
      <vt:lpstr>erythrocytes</vt:lpstr>
      <vt:lpstr>leukocytes</vt:lpstr>
      <vt:lpstr>Epithelial cells</vt:lpstr>
      <vt:lpstr>Epithelial Cells</vt:lpstr>
      <vt:lpstr>renal cells</vt:lpstr>
      <vt:lpstr>Renal Epithelial cells</vt:lpstr>
      <vt:lpstr>casts</vt:lpstr>
      <vt:lpstr>casts</vt:lpstr>
      <vt:lpstr>casts</vt:lpstr>
      <vt:lpstr>Hyaline casts are clear, colorless and sometimes transparent.  They are composed only of protein.  Hyaline casts seen can indicate the mildest form of renal irritation but can also be seen with fever, poor renal perfusion, strenuous exercise or general anesthesia.</vt:lpstr>
      <vt:lpstr>Hyaline casts</vt:lpstr>
      <vt:lpstr>Granular casts are hyline casts that contain granules.  These are the most common type of casts see in animals. The granules are from epithilial cells, RBC, or WBC that become incorporated  and then degenerated.  Granular casts are seen in cases of acute nephritis.</vt:lpstr>
      <vt:lpstr>Granular cast</vt:lpstr>
      <vt:lpstr>epithelial casts most commonly result when disease processes such as ischemia, infarction, or nephrotoxicity cause degeneration and necrosis of tubular epithelial cells.  A common scenario is the patient with severe dehydration. The resulting casts are flushed out of the tubules in urine produced following rehydration with fluid therapy. </vt:lpstr>
      <vt:lpstr>Epithelial casts</vt:lpstr>
      <vt:lpstr>Leukocytes casts contain white blood cells, predominantly segmented neutrophils.  The presence of white blood cells and leukocyte casts indicates inflammation in the renal tubules.</vt:lpstr>
      <vt:lpstr>Leukocyte cast</vt:lpstr>
      <vt:lpstr>Erythrocyte casts are deep yellow to orange in color.  These casts form when red blood cells aggregate within the lumen of the tubule.  Erythrocyte casts indicate renal bleeding.  The bleeding may be from hemorrhage due to trauma or bleeding disorders or as part of an inflammatory response.</vt:lpstr>
      <vt:lpstr>erythrocyte cast</vt:lpstr>
      <vt:lpstr>Waxy casts resemble hyaline casts but are usually wider with square ends rather than round.  They also have a waxy appearance. These casts are colorless or gray and are highly refractile.  These casts indicate severe or chronic degeneration of the tubules.</vt:lpstr>
      <vt:lpstr>Waxy casts</vt:lpstr>
      <vt:lpstr>Fatty casts contain droplets of fat that appear as refractile bodies.  These casts are commonly seen in cats with renal disease.  They are also occasionally seen in diabetic dogs.</vt:lpstr>
      <vt:lpstr>Fatty casts</vt:lpstr>
      <vt:lpstr>A: Hyaline cast; B: Fatty cast; C: Hyaline to finely granular cast;  D: Cellular cast; E: Cellular to coarsely granular cast;  F: Coarsely granular cast; G: Finely granular cast;  H: Granular to waxy cast, I: Waxy cast.</vt:lpstr>
      <vt:lpstr>crystals</vt:lpstr>
      <vt:lpstr>Slide 74</vt:lpstr>
      <vt:lpstr>crystals</vt:lpstr>
      <vt:lpstr>Struvite crystals</vt:lpstr>
      <vt:lpstr>Struvite crystals</vt:lpstr>
      <vt:lpstr>Amorphous phosphate crystals</vt:lpstr>
      <vt:lpstr>Calcium carbonate crystals</vt:lpstr>
      <vt:lpstr>Urate and uric acid crystals</vt:lpstr>
      <vt:lpstr>Urate and uric acid crystals</vt:lpstr>
      <vt:lpstr>Ammonium biurate crystals</vt:lpstr>
      <vt:lpstr>Calcium oxalate crystals</vt:lpstr>
      <vt:lpstr>Calcium oxalate crystals are formed in acidic and neutral urine and may be seen in small numbers normally in dogs. The urine of animals poisoned with ethylene glycol often contains large numbers of the monohydrate crystals.</vt:lpstr>
      <vt:lpstr>Tyrosine crystals</vt:lpstr>
      <vt:lpstr>Cystine crystals</vt:lpstr>
      <vt:lpstr>Optimal pH for crystal formation</vt:lpstr>
      <vt:lpstr>Microorganisms, parasites, ova</vt:lpstr>
      <vt:lpstr>bacteria</vt:lpstr>
      <vt:lpstr>WBCs and Bacteria in urine</vt:lpstr>
      <vt:lpstr>Yeast, fungi</vt:lpstr>
      <vt:lpstr>Yeast &amp; other fungi</vt:lpstr>
      <vt:lpstr>Ova &amp; Parasites</vt:lpstr>
      <vt:lpstr>Urinary Parasite ova</vt:lpstr>
      <vt:lpstr>Dirofilaria immitis </vt:lpstr>
      <vt:lpstr>Miscellaneous components of urine</vt:lpstr>
      <vt:lpstr>Other artifacts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Urinalysis</dc:title>
  <dc:creator>Lori</dc:creator>
  <cp:lastModifiedBy>Lori</cp:lastModifiedBy>
  <cp:revision>38</cp:revision>
  <dcterms:created xsi:type="dcterms:W3CDTF">2010-05-27T09:24:23Z</dcterms:created>
  <dcterms:modified xsi:type="dcterms:W3CDTF">2010-06-01T02:05:37Z</dcterms:modified>
</cp:coreProperties>
</file>